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94D_FE9DA58C.xml" ContentType="application/vnd.ms-powerpoint.comments+xml"/>
  <Override PartName="/ppt/comments/modernComment_5E8_1B5FE97B.xml" ContentType="application/vnd.ms-powerpoint.comments+xml"/>
  <Override PartName="/ppt/comments/modernComment_967_E30533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969_68FAEB92.xml" ContentType="application/vnd.ms-powerpoint.comments+xml"/>
  <Override PartName="/ppt/notesSlides/notesSlide15.xml" ContentType="application/vnd.openxmlformats-officedocument.presentationml.notesSlide+xml"/>
  <Override PartName="/ppt/comments/modernComment_96E_33520586.xml" ContentType="application/vnd.ms-powerpoint.comments+xml"/>
  <Override PartName="/ppt/notesSlides/notesSlide16.xml" ContentType="application/vnd.openxmlformats-officedocument.presentationml.notesSlide+xml"/>
  <Override PartName="/ppt/comments/modernComment_984_5F84CD8F.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376" r:id="rId2"/>
    <p:sldId id="1839" r:id="rId3"/>
    <p:sldId id="572" r:id="rId4"/>
    <p:sldId id="2381" r:id="rId5"/>
    <p:sldId id="1512" r:id="rId6"/>
    <p:sldId id="2407" r:id="rId7"/>
    <p:sldId id="2412" r:id="rId8"/>
    <p:sldId id="1835" r:id="rId9"/>
    <p:sldId id="1840" r:id="rId10"/>
    <p:sldId id="2432" r:id="rId11"/>
    <p:sldId id="2433" r:id="rId12"/>
    <p:sldId id="1845" r:id="rId13"/>
    <p:sldId id="1847" r:id="rId14"/>
    <p:sldId id="2408" r:id="rId15"/>
    <p:sldId id="2435" r:id="rId16"/>
    <p:sldId id="2434" r:id="rId17"/>
    <p:sldId id="1838" r:id="rId18"/>
    <p:sldId id="2400" r:id="rId19"/>
    <p:sldId id="2409" r:id="rId20"/>
    <p:sldId id="2414" r:id="rId21"/>
    <p:sldId id="2436" r:id="rId22"/>
    <p:sldId id="2416" r:id="rId23"/>
    <p:sldId id="2404" r:id="rId24"/>
    <p:sldId id="2402" r:id="rId25"/>
    <p:sldId id="2437" r:id="rId26"/>
    <p:sldId id="2401" r:id="rId27"/>
    <p:sldId id="2403" r:id="rId28"/>
    <p:sldId id="2406" r:id="rId29"/>
    <p:sldId id="2419" r:id="rId30"/>
    <p:sldId id="2417" r:id="rId31"/>
    <p:sldId id="2418" r:id="rId32"/>
    <p:sldId id="2422" r:id="rId33"/>
    <p:sldId id="2420" r:id="rId34"/>
    <p:sldId id="2423" r:id="rId35"/>
    <p:sldId id="2424" r:id="rId36"/>
    <p:sldId id="279" r:id="rId37"/>
    <p:sldId id="282" r:id="rId38"/>
    <p:sldId id="2389" r:id="rId39"/>
    <p:sldId id="283" r:id="rId40"/>
    <p:sldId id="284" r:id="rId41"/>
    <p:sldId id="1856" r:id="rId42"/>
    <p:sldId id="2366" r:id="rId43"/>
    <p:sldId id="2354" r:id="rId44"/>
    <p:sldId id="2365" r:id="rId45"/>
    <p:sldId id="2360" r:id="rId46"/>
    <p:sldId id="2361" r:id="rId47"/>
    <p:sldId id="1491" r:id="rId48"/>
    <p:sldId id="2363" r:id="rId49"/>
    <p:sldId id="2429" r:id="rId50"/>
    <p:sldId id="2430" r:id="rId51"/>
    <p:sldId id="2362" r:id="rId52"/>
    <p:sldId id="2364" r:id="rId53"/>
    <p:sldId id="237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2B161E-B0F6-F267-7E7E-006529B0D13D}" name="Manuel Alexander Guzman" initials="MG" userId="S::maguzman@mit.edu::b32cfe73-98b9-48c3-b506-19bb2209d2dc" providerId="AD"/>
  <p188:author id="{26FE8D2F-DC2E-C133-A6DD-EAE3CFAB241C}" name="Sarah Ingabire" initials="SI" userId="S::singabir@broadinstitute.org::838c9c45-a5d9-4c49-8193-9986a9900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75485"/>
    <a:srgbClr val="02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6115"/>
  </p:normalViewPr>
  <p:slideViewPr>
    <p:cSldViewPr snapToGrid="0">
      <p:cViewPr varScale="1">
        <p:scale>
          <a:sx n="116" d="100"/>
          <a:sy n="116" d="100"/>
        </p:scale>
        <p:origin x="608"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omments/modernComment_5E8_1B5FE97B.xml><?xml version="1.0" encoding="utf-8"?>
<p188:cmLst xmlns:a="http://schemas.openxmlformats.org/drawingml/2006/main" xmlns:r="http://schemas.openxmlformats.org/officeDocument/2006/relationships" xmlns:p188="http://schemas.microsoft.com/office/powerpoint/2018/8/main">
  <p188:cm id="{7A0BC205-3687-BA4F-BA80-33795D09E646}" authorId="{832B161E-B0F6-F267-7E7E-006529B0D13D}" created="2024-07-05T18:51:26.811">
    <pc:sldMkLst xmlns:pc="http://schemas.microsoft.com/office/powerpoint/2013/main/command">
      <pc:docMk/>
      <pc:sldMk cId="459270523" sldId="1512"/>
    </pc:sldMkLst>
    <p188:txBody>
      <a:bodyPr/>
      <a:lstStyle/>
      <a:p>
        <a:r>
          <a:rPr lang="en-US"/>
          <a:t>Not sure how batch correction flows with where it is at currently. </a:t>
        </a:r>
      </a:p>
    </p188:txBody>
  </p188:cm>
</p188:cmLst>
</file>

<file path=ppt/comments/modernComment_94D_FE9DA58C.xml><?xml version="1.0" encoding="utf-8"?>
<p188:cmLst xmlns:a="http://schemas.openxmlformats.org/drawingml/2006/main" xmlns:r="http://schemas.openxmlformats.org/officeDocument/2006/relationships" xmlns:p188="http://schemas.microsoft.com/office/powerpoint/2018/8/main">
  <p188:cm id="{A448C777-F9D6-FE43-AFEC-1C6806A4A4B5}" authorId="{832B161E-B0F6-F267-7E7E-006529B0D13D}" created="2024-07-05T18:51:01.772">
    <pc:sldMkLst xmlns:pc="http://schemas.microsoft.com/office/powerpoint/2013/main/command">
      <pc:docMk/>
      <pc:sldMk cId="4271744396" sldId="2381"/>
    </pc:sldMkLst>
    <p188:txBody>
      <a:bodyPr/>
      <a:lstStyle/>
      <a:p>
        <a:r>
          <a:rPr lang="en-US"/>
          <a:t>Perhaps Change </a:t>
        </a:r>
      </a:p>
    </p188:txBody>
  </p188:cm>
</p188:cmLst>
</file>

<file path=ppt/comments/modernComment_967_E305333.xml><?xml version="1.0" encoding="utf-8"?>
<p188:cmLst xmlns:a="http://schemas.openxmlformats.org/drawingml/2006/main" xmlns:r="http://schemas.openxmlformats.org/officeDocument/2006/relationships" xmlns:p188="http://schemas.microsoft.com/office/powerpoint/2018/8/main">
  <p188:cm id="{510842AE-5FC9-2941-8385-0C732AAEA40D}" authorId="{832B161E-B0F6-F267-7E7E-006529B0D13D}" created="2024-07-07T16:33:49.897">
    <pc:sldMkLst xmlns:pc="http://schemas.microsoft.com/office/powerpoint/2013/main/command">
      <pc:docMk/>
      <pc:sldMk cId="238048051" sldId="2407"/>
    </pc:sldMkLst>
    <p188:txBody>
      <a:bodyPr/>
      <a:lstStyle/>
      <a:p>
        <a:r>
          <a:rPr lang="en-US"/>
          <a:t>These slides just seem out of place… suggestions on where to move them would be great :)</a:t>
        </a:r>
      </a:p>
    </p188:txBody>
  </p188:cm>
</p188:cmLst>
</file>

<file path=ppt/comments/modernComment_969_68FAEB92.xml><?xml version="1.0" encoding="utf-8"?>
<p188:cmLst xmlns:a="http://schemas.openxmlformats.org/drawingml/2006/main" xmlns:r="http://schemas.openxmlformats.org/officeDocument/2006/relationships" xmlns:p188="http://schemas.microsoft.com/office/powerpoint/2018/8/main">
  <p188:cm id="{8A586AE4-5C06-2B40-9177-5E14CB8EEEC2}" authorId="{832B161E-B0F6-F267-7E7E-006529B0D13D}" created="2024-07-07T16:39:40.164">
    <pc:sldMkLst xmlns:pc="http://schemas.microsoft.com/office/powerpoint/2013/main/command">
      <pc:docMk/>
      <pc:sldMk cId="1761274770" sldId="2409"/>
    </pc:sldMkLst>
    <p188:txBody>
      <a:bodyPr/>
      <a:lstStyle/>
      <a:p>
        <a:r>
          <a:rPr lang="en-US"/>
          <a:t>Change notes</a:t>
        </a:r>
      </a:p>
    </p188:txBody>
  </p188:cm>
</p188:cmLst>
</file>

<file path=ppt/comments/modernComment_96E_33520586.xml><?xml version="1.0" encoding="utf-8"?>
<p188:cmLst xmlns:a="http://schemas.openxmlformats.org/drawingml/2006/main" xmlns:r="http://schemas.openxmlformats.org/officeDocument/2006/relationships" xmlns:p188="http://schemas.microsoft.com/office/powerpoint/2018/8/main">
  <p188:cm id="{47537168-261C-0D4E-BB63-09D45781D8A2}" authorId="{832B161E-B0F6-F267-7E7E-006529B0D13D}" created="2024-07-07T16:39:53.376">
    <pc:sldMkLst xmlns:pc="http://schemas.microsoft.com/office/powerpoint/2013/main/command">
      <pc:docMk/>
      <pc:sldMk cId="861013382" sldId="2414"/>
    </pc:sldMkLst>
    <p188:txBody>
      <a:bodyPr/>
      <a:lstStyle/>
      <a:p>
        <a:r>
          <a:rPr lang="en-US"/>
          <a:t>Change notes</a:t>
        </a:r>
      </a:p>
    </p188:txBody>
  </p188:cm>
</p188:cmLst>
</file>

<file path=ppt/comments/modernComment_984_5F84CD8F.xml><?xml version="1.0" encoding="utf-8"?>
<p188:cmLst xmlns:a="http://schemas.openxmlformats.org/drawingml/2006/main" xmlns:r="http://schemas.openxmlformats.org/officeDocument/2006/relationships" xmlns:p188="http://schemas.microsoft.com/office/powerpoint/2018/8/main">
  <p188:cm id="{D2BC07F0-2E63-0949-BD3C-73051B8662E3}" authorId="{832B161E-B0F6-F267-7E7E-006529B0D13D}" created="2024-07-07T16:40:02.530">
    <pc:sldMkLst xmlns:pc="http://schemas.microsoft.com/office/powerpoint/2013/main/command">
      <pc:docMk/>
      <pc:sldMk cId="1602538895" sldId="2436"/>
    </pc:sldMkLst>
    <p188:txBody>
      <a:bodyPr/>
      <a:lstStyle/>
      <a:p>
        <a:r>
          <a:rPr lang="en-US"/>
          <a:t>Change notes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76BC-BD5A-264A-A336-010B771C7C89}"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941B4-9568-FE47-8F1B-23857D400BCA}" type="slidenum">
              <a:rPr lang="en-US" smtClean="0"/>
              <a:t>‹#›</a:t>
            </a:fld>
            <a:endParaRPr lang="en-US"/>
          </a:p>
        </p:txBody>
      </p:sp>
    </p:spTree>
    <p:extLst>
      <p:ext uri="{BB962C8B-B14F-4D97-AF65-F5344CB8AC3E}">
        <p14:creationId xmlns:p14="http://schemas.microsoft.com/office/powerpoint/2010/main" val="385337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B3854"/>
                </a:solidFill>
                <a:effectLst/>
                <a:latin typeface="Helvetica" pitchFamily="2" charset="0"/>
              </a:rPr>
              <a:t>For this workflow, fixed samples are first hybridized with Probe Barcodes. Then using a microfluidic chip, the hybridized samples are then partitioned into nanoliter-scale Gel Beads-in-emulsion (GEMs). A pool of ~737,000 10x GEM Barcodes (also referred to as 10x Barcodes) is sampled separately to index the</a:t>
            </a:r>
          </a:p>
          <a:p>
            <a:r>
              <a:rPr lang="en-US" dirty="0">
                <a:solidFill>
                  <a:srgbClr val="2B3854"/>
                </a:solidFill>
                <a:effectLst/>
                <a:latin typeface="Helvetica" pitchFamily="2" charset="0"/>
              </a:rPr>
              <a:t>contents of each partition.</a:t>
            </a:r>
          </a:p>
          <a:p>
            <a:endParaRPr lang="en-US" dirty="0">
              <a:solidFill>
                <a:srgbClr val="2B3854"/>
              </a:solidFill>
              <a:effectLst/>
              <a:latin typeface="Helvetica" pitchFamily="2" charset="0"/>
            </a:endParaRPr>
          </a:p>
          <a:p>
            <a:r>
              <a:rPr lang="en-US" dirty="0">
                <a:solidFill>
                  <a:srgbClr val="2B3854"/>
                </a:solidFill>
                <a:effectLst/>
                <a:latin typeface="Helvetica" pitchFamily="2" charset="0"/>
              </a:rPr>
              <a:t>Inside the GEMs, probes are ligated and the 10x GEM Barcode is added, and all ligated probes within a GEM share a common 10x GEM Barcode. Barcoded and ligated probes are then pre-amplified in bulk, after which gene expression libraries are generated and sequenced. </a:t>
            </a:r>
          </a:p>
          <a:p>
            <a:endParaRPr lang="en-US" dirty="0">
              <a:solidFill>
                <a:srgbClr val="2B3854"/>
              </a:solidFill>
              <a:effectLst/>
              <a:latin typeface="Helvetica" pitchFamily="2" charset="0"/>
            </a:endParaRPr>
          </a:p>
          <a:p>
            <a:r>
              <a:rPr lang="en-US" dirty="0">
                <a:solidFill>
                  <a:srgbClr val="2B3854"/>
                </a:solidFill>
                <a:effectLst/>
                <a:latin typeface="Helvetica" pitchFamily="2" charset="0"/>
              </a:rPr>
              <a:t>Let’s go into a bit more detail as to what is happening in each step, starting with the hybridized probes. </a:t>
            </a:r>
          </a:p>
          <a:p>
            <a:endParaRPr lang="en-US" dirty="0">
              <a:solidFill>
                <a:srgbClr val="2B3854"/>
              </a:solidFill>
              <a:effectLst/>
              <a:latin typeface="Helvetica" pitchFamily="2" charset="0"/>
            </a:endParaRPr>
          </a:p>
          <a:p>
            <a:pPr algn="l">
              <a:buFont typeface="+mj-lt"/>
              <a:buNone/>
            </a:pPr>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14</a:t>
            </a:fld>
            <a:endParaRPr lang="en-US"/>
          </a:p>
        </p:txBody>
      </p:sp>
    </p:spTree>
    <p:extLst>
      <p:ext uri="{BB962C8B-B14F-4D97-AF65-F5344CB8AC3E}">
        <p14:creationId xmlns:p14="http://schemas.microsoft.com/office/powerpoint/2010/main" val="3890615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In traditional 10X assays, transcripts are captured either at the 3’ end (via </a:t>
            </a:r>
            <a:r>
              <a:rPr lang="en-US" dirty="0" err="1"/>
              <a:t>polyA</a:t>
            </a:r>
            <a:r>
              <a:rPr lang="en-US" dirty="0"/>
              <a:t> capture), or the 5’ end. But because fixation can lead to sample RNA degradation, we want to only capture RNA molecules of interest, so the probes are specifically designed to bind to complementary RNA of target sites from both the 3’ and 5’ region.</a:t>
            </a:r>
          </a:p>
          <a:p>
            <a:pPr algn="l">
              <a:buFont typeface="+mj-lt"/>
              <a:buNone/>
            </a:pPr>
            <a:r>
              <a:rPr lang="en-US" dirty="0"/>
              <a:t>The probes bind to adjacent sites on their target transcripts, are then ligated together, and then become the substate for library construction further down the line. </a:t>
            </a:r>
          </a:p>
          <a:p>
            <a:pPr algn="l">
              <a:buFont typeface="+mj-lt"/>
              <a:buNone/>
            </a:pPr>
            <a:endParaRPr lang="en-US" dirty="0"/>
          </a:p>
          <a:p>
            <a:pPr algn="l">
              <a:buFont typeface="+mj-lt"/>
              <a:buNone/>
            </a:pPr>
            <a:r>
              <a:rPr lang="en-US" dirty="0"/>
              <a:t>The 10X probes are highly sensitive and allow for 3-fold coverage of most genes, however, one drawback is that these probes are very specific, so several genes include those for TCR, or lncRNA might be excluded, therefore a specific probe set for looking at such genes will need to be designed (costly) . </a:t>
            </a:r>
          </a:p>
        </p:txBody>
      </p:sp>
      <p:sp>
        <p:nvSpPr>
          <p:cNvPr id="4" name="Slide Number Placeholder 3"/>
          <p:cNvSpPr>
            <a:spLocks noGrp="1"/>
          </p:cNvSpPr>
          <p:nvPr>
            <p:ph type="sldNum" sz="quarter" idx="5"/>
          </p:nvPr>
        </p:nvSpPr>
        <p:spPr/>
        <p:txBody>
          <a:bodyPr/>
          <a:lstStyle/>
          <a:p>
            <a:fld id="{CE3941B4-9568-FE47-8F1B-23857D400BCA}" type="slidenum">
              <a:rPr lang="en-US" smtClean="0"/>
              <a:t>15</a:t>
            </a:fld>
            <a:endParaRPr lang="en-US"/>
          </a:p>
        </p:txBody>
      </p:sp>
    </p:spTree>
    <p:extLst>
      <p:ext uri="{BB962C8B-B14F-4D97-AF65-F5344CB8AC3E}">
        <p14:creationId xmlns:p14="http://schemas.microsoft.com/office/powerpoint/2010/main" val="1173756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Barcode Placement</a:t>
            </a:r>
            <a:r>
              <a:rPr lang="en-US" b="0" i="0" dirty="0">
                <a:solidFill>
                  <a:srgbClr val="0D0D0D"/>
                </a:solidFill>
                <a:effectLst/>
                <a:highlight>
                  <a:srgbClr val="FFFFFF"/>
                </a:highlight>
                <a:latin typeface="Söhne"/>
              </a:rPr>
              <a:t>: The 3' assay captures the 3' end of the transcript, while the 5' assay captures the 5' end. This difference influences the types of sequences detected—3' assay is better for transcript quantification, while the 5' assay provides more information about transcription start sites and </a:t>
            </a:r>
            <a:r>
              <a:rPr lang="en-US" b="0" i="0" dirty="0" err="1">
                <a:solidFill>
                  <a:srgbClr val="0D0D0D"/>
                </a:solidFill>
                <a:effectLst/>
                <a:highlight>
                  <a:srgbClr val="FFFFFF"/>
                </a:highlight>
                <a:latin typeface="Söhne"/>
              </a:rPr>
              <a:t>exonic</a:t>
            </a:r>
            <a:r>
              <a:rPr lang="en-US" b="0" i="0" dirty="0">
                <a:solidFill>
                  <a:srgbClr val="0D0D0D"/>
                </a:solidFill>
                <a:effectLst/>
                <a:highlight>
                  <a:srgbClr val="FFFFFF"/>
                </a:highlight>
                <a:latin typeface="Söhne"/>
              </a:rPr>
              <a:t> regions.</a:t>
            </a:r>
          </a:p>
          <a:p>
            <a:pPr algn="l">
              <a:buFont typeface="+mj-lt"/>
              <a:buAutoNum type="arabicPeriod"/>
            </a:pPr>
            <a:r>
              <a:rPr lang="en-US" b="1" i="0" dirty="0">
                <a:solidFill>
                  <a:srgbClr val="0D0D0D"/>
                </a:solidFill>
                <a:effectLst/>
                <a:highlight>
                  <a:srgbClr val="FFFFFF"/>
                </a:highlight>
                <a:latin typeface="Söhne"/>
              </a:rPr>
              <a:t>Gene Coverage</a:t>
            </a:r>
            <a:r>
              <a:rPr lang="en-US" b="0" i="0" dirty="0">
                <a:solidFill>
                  <a:srgbClr val="0D0D0D"/>
                </a:solidFill>
                <a:effectLst/>
                <a:highlight>
                  <a:srgbClr val="FFFFFF"/>
                </a:highlight>
                <a:latin typeface="Söhne"/>
              </a:rPr>
              <a:t>: The 5' assay captures more </a:t>
            </a:r>
            <a:r>
              <a:rPr lang="en-US" b="0" i="0" dirty="0" err="1">
                <a:solidFill>
                  <a:srgbClr val="0D0D0D"/>
                </a:solidFill>
                <a:effectLst/>
                <a:highlight>
                  <a:srgbClr val="FFFFFF"/>
                </a:highlight>
                <a:latin typeface="Söhne"/>
              </a:rPr>
              <a:t>exonic</a:t>
            </a:r>
            <a:r>
              <a:rPr lang="en-US" b="0" i="0" dirty="0">
                <a:solidFill>
                  <a:srgbClr val="0D0D0D"/>
                </a:solidFill>
                <a:effectLst/>
                <a:highlight>
                  <a:srgbClr val="FFFFFF"/>
                </a:highlight>
                <a:latin typeface="Söhne"/>
              </a:rPr>
              <a:t> molecules and fewer intronic ones compared to the 3' assay. This can lead to longer average read lengths and more complete transcript coverage in the 5' assay.</a:t>
            </a:r>
          </a:p>
          <a:p>
            <a:pPr algn="l">
              <a:buFont typeface="+mj-lt"/>
              <a:buAutoNum type="arabicPeriod"/>
            </a:pPr>
            <a:r>
              <a:rPr lang="en-US" b="1" i="0" dirty="0">
                <a:solidFill>
                  <a:srgbClr val="0D0D0D"/>
                </a:solidFill>
                <a:effectLst/>
                <a:highlight>
                  <a:srgbClr val="FFFFFF"/>
                </a:highlight>
                <a:latin typeface="Söhne"/>
              </a:rPr>
              <a:t>Cell-Type Identification</a:t>
            </a:r>
            <a:r>
              <a:rPr lang="en-US" b="0" i="0" dirty="0">
                <a:solidFill>
                  <a:srgbClr val="0D0D0D"/>
                </a:solidFill>
                <a:effectLst/>
                <a:highlight>
                  <a:srgbClr val="FFFFFF"/>
                </a:highlight>
                <a:latin typeface="Söhne"/>
              </a:rPr>
              <a:t>: Both assays yield highly correlated cell-type-specific isoform profiles, although there are slight differences in the detection of certain genes and transcripts based on the assay used.</a:t>
            </a:r>
          </a:p>
          <a:p>
            <a:pPr algn="l">
              <a:buFont typeface="+mj-lt"/>
              <a:buAutoNum type="arabicPeriod"/>
            </a:pPr>
            <a:r>
              <a:rPr lang="en-US" b="1" i="0" dirty="0">
                <a:solidFill>
                  <a:srgbClr val="0D0D0D"/>
                </a:solidFill>
                <a:effectLst/>
                <a:highlight>
                  <a:srgbClr val="FFFFFF"/>
                </a:highlight>
                <a:latin typeface="Söhne"/>
              </a:rPr>
              <a:t>Application Suitability</a:t>
            </a:r>
            <a:r>
              <a:rPr lang="en-US" b="0" i="0" dirty="0">
                <a:solidFill>
                  <a:srgbClr val="0D0D0D"/>
                </a:solidFill>
                <a:effectLst/>
                <a:highlight>
                  <a:srgbClr val="FFFFFF"/>
                </a:highlight>
                <a:latin typeface="Söhne"/>
              </a:rPr>
              <a:t>: The choice between 3' and 5' assays depends on the specific research question. For example, the 3' assay is preferred for general gene expression profiling, while the 5' assay is advantageous for studying transcription start sites and splice variants.</a:t>
            </a:r>
          </a:p>
          <a:p>
            <a:br>
              <a:rPr lang="en-US" dirty="0"/>
            </a:br>
            <a:r>
              <a:rPr lang="en-US" dirty="0"/>
              <a:t>Main advantages / disadvantages </a:t>
            </a:r>
          </a:p>
          <a:p>
            <a:r>
              <a:rPr lang="en-US" dirty="0"/>
              <a:t>• + Paired information from a single cell + pair with whole transcriptome or other methods (i.e. cell surface protein expression) </a:t>
            </a:r>
          </a:p>
          <a:p>
            <a:r>
              <a:rPr lang="en-US" dirty="0"/>
              <a:t>• + 1 UMI per transcript </a:t>
            </a:r>
          </a:p>
          <a:p>
            <a:r>
              <a:rPr lang="en-US" dirty="0"/>
              <a:t>• - We don’t sequence the full transcript </a:t>
            </a:r>
          </a:p>
          <a:p>
            <a:r>
              <a:rPr lang="en-US" dirty="0"/>
              <a:t>• - Requires specific equipment (expensive)</a:t>
            </a:r>
            <a:br>
              <a:rPr lang="en-US" dirty="0"/>
            </a:br>
            <a:br>
              <a:rPr lang="en-US" dirty="0"/>
            </a:br>
            <a:r>
              <a:rPr lang="en-US" dirty="0"/>
              <a:t>Biases: </a:t>
            </a:r>
          </a:p>
          <a:p>
            <a:r>
              <a:rPr lang="en-US" dirty="0"/>
              <a:t>• Enriches for 5’end (less validated) </a:t>
            </a:r>
          </a:p>
          <a:p>
            <a:r>
              <a:rPr lang="en-US" dirty="0"/>
              <a:t>• Depends on </a:t>
            </a:r>
            <a:r>
              <a:rPr lang="en-US" dirty="0" err="1"/>
              <a:t>polyA</a:t>
            </a:r>
            <a:r>
              <a:rPr lang="en-US" dirty="0"/>
              <a:t> capture efficiency </a:t>
            </a:r>
          </a:p>
          <a:p>
            <a:r>
              <a:rPr lang="en-US" dirty="0"/>
              <a:t>• Size of VDJ varies between cells </a:t>
            </a:r>
          </a:p>
          <a:p>
            <a:r>
              <a:rPr lang="en-US" dirty="0"/>
              <a:t>• For full transcriptome you are more likely to capture the most abundant transcripts </a:t>
            </a:r>
          </a:p>
          <a:p>
            <a:r>
              <a:rPr lang="en-US" dirty="0"/>
              <a:t>• Very short and very long transcripts will be less likely to be captured • GC content is always an issue</a:t>
            </a:r>
          </a:p>
        </p:txBody>
      </p:sp>
      <p:sp>
        <p:nvSpPr>
          <p:cNvPr id="4" name="Slide Number Placeholder 3"/>
          <p:cNvSpPr>
            <a:spLocks noGrp="1"/>
          </p:cNvSpPr>
          <p:nvPr>
            <p:ph type="sldNum" sz="quarter" idx="5"/>
          </p:nvPr>
        </p:nvSpPr>
        <p:spPr/>
        <p:txBody>
          <a:bodyPr/>
          <a:lstStyle/>
          <a:p>
            <a:fld id="{CE3941B4-9568-FE47-8F1B-23857D400BCA}" type="slidenum">
              <a:rPr lang="en-US" smtClean="0"/>
              <a:t>16</a:t>
            </a:fld>
            <a:endParaRPr lang="en-US"/>
          </a:p>
        </p:txBody>
      </p:sp>
    </p:spTree>
    <p:extLst>
      <p:ext uri="{BB962C8B-B14F-4D97-AF65-F5344CB8AC3E}">
        <p14:creationId xmlns:p14="http://schemas.microsoft.com/office/powerpoint/2010/main" val="167226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0D0D0D"/>
                </a:solidFill>
                <a:effectLst/>
                <a:highlight>
                  <a:srgbClr val="FFFFFF"/>
                </a:highlight>
                <a:latin typeface="Söhne"/>
              </a:rPr>
              <a:t>GEMs (Gel Bead-in-Emulsion): </a:t>
            </a:r>
            <a:r>
              <a:rPr lang="en-US" dirty="0"/>
              <a:t>Released in solution</a:t>
            </a:r>
            <a:br>
              <a:rPr lang="en-US" dirty="0"/>
            </a:br>
            <a:br>
              <a:rPr lang="en-US" dirty="0"/>
            </a:br>
            <a:r>
              <a:rPr lang="en-US" b="1" i="0" dirty="0">
                <a:solidFill>
                  <a:srgbClr val="0D0D0D"/>
                </a:solidFill>
                <a:effectLst/>
                <a:highlight>
                  <a:srgbClr val="FFFFFF"/>
                </a:highlight>
                <a:latin typeface="Söhne"/>
              </a:rPr>
              <a:t>Cell Preparation</a:t>
            </a:r>
            <a:r>
              <a:rPr lang="en-US" b="0" i="0" dirty="0">
                <a:solidFill>
                  <a:srgbClr val="0D0D0D"/>
                </a:solidFill>
                <a:effectLst/>
                <a:highlight>
                  <a:srgbClr val="FFFFFF"/>
                </a:highlight>
                <a:latin typeface="Söhne"/>
              </a:rPr>
              <a:t>: Fixed cells with hybridized probes are prepared in a suspension with a high viability percentage (&gt;80%) to ensure accurate capture. The cells must be well-dissociated to avoid clumping, as single-cell isolation is crucial for the process.</a:t>
            </a:r>
          </a:p>
          <a:p>
            <a:pPr algn="l">
              <a:buFont typeface="+mj-lt"/>
              <a:buAutoNum type="arabicPeriod"/>
            </a:pPr>
            <a:r>
              <a:rPr lang="en-US" b="1" i="0" dirty="0">
                <a:solidFill>
                  <a:srgbClr val="0D0D0D"/>
                </a:solidFill>
                <a:effectLst/>
                <a:highlight>
                  <a:srgbClr val="FFFFFF"/>
                </a:highlight>
                <a:latin typeface="Söhne"/>
              </a:rPr>
              <a:t>Microfluidic Partitioning</a:t>
            </a:r>
            <a:r>
              <a:rPr lang="en-US" b="0" i="0" dirty="0">
                <a:solidFill>
                  <a:srgbClr val="0D0D0D"/>
                </a:solidFill>
                <a:effectLst/>
                <a:highlight>
                  <a:srgbClr val="FFFFFF"/>
                </a:highlight>
                <a:latin typeface="Söhne"/>
              </a:rPr>
              <a:t>: The cell suspension is loaded onto a microfluidic chip, which is part of the 10x Chromium Controller. The controller uses microfluidics to partition individual cells into oil droplets.</a:t>
            </a:r>
          </a:p>
          <a:p>
            <a:pPr algn="l">
              <a:buFont typeface="+mj-lt"/>
              <a:buAutoNum type="arabicPeriod"/>
            </a:pPr>
            <a:r>
              <a:rPr lang="en-US" b="1" i="0" dirty="0">
                <a:solidFill>
                  <a:srgbClr val="0D0D0D"/>
                </a:solidFill>
                <a:effectLst/>
                <a:highlight>
                  <a:srgbClr val="FFFFFF"/>
                </a:highlight>
                <a:latin typeface="Söhne"/>
              </a:rPr>
              <a:t>Gel Bead-in-Emulsion (GEM) Formation</a:t>
            </a:r>
            <a:r>
              <a:rPr lang="en-US" b="0" i="0" dirty="0">
                <a:solidFill>
                  <a:srgbClr val="0D0D0D"/>
                </a:solidFill>
                <a:effectLst/>
                <a:highlight>
                  <a:srgbClr val="FFFFFF"/>
                </a:highlight>
                <a:latin typeface="Söhne"/>
              </a:rPr>
              <a:t>: Each oil droplet contains a single cell along with a barcoded gel bead. These gel beads are preloaded with oligonucleotides that include a unique barcode sequence, a poly-dT sequence for mRNA capture, and a template switching oligo (TSO).</a:t>
            </a:r>
          </a:p>
          <a:p>
            <a:pPr algn="l">
              <a:buFont typeface="+mj-lt"/>
              <a:buAutoNum type="arabicPeriod"/>
            </a:pPr>
            <a:r>
              <a:rPr lang="en-US" b="1" i="0" dirty="0">
                <a:solidFill>
                  <a:srgbClr val="0D0D0D"/>
                </a:solidFill>
                <a:effectLst/>
                <a:highlight>
                  <a:srgbClr val="FFFFFF"/>
                </a:highlight>
                <a:latin typeface="Söhne"/>
              </a:rPr>
              <a:t>Cell Lysis and mRNA Capture</a:t>
            </a:r>
            <a:r>
              <a:rPr lang="en-US" b="0" i="0" dirty="0">
                <a:solidFill>
                  <a:srgbClr val="0D0D0D"/>
                </a:solidFill>
                <a:effectLst/>
                <a:highlight>
                  <a:srgbClr val="FFFFFF"/>
                </a:highlight>
                <a:latin typeface="Söhne"/>
              </a:rPr>
              <a:t>: Once the cells are partitioned into droplets, cell lysis occurs within each droplet, releasing the mRNA. The poly-dT sequence on the gel bead oligonucleotide captures the polyadenylated mRNA molecules.</a:t>
            </a:r>
          </a:p>
          <a:p>
            <a:pPr algn="l">
              <a:buFont typeface="+mj-lt"/>
              <a:buAutoNum type="arabicPeriod"/>
            </a:pPr>
            <a:r>
              <a:rPr lang="en-US" b="1" i="0" dirty="0">
                <a:solidFill>
                  <a:srgbClr val="0D0D0D"/>
                </a:solidFill>
                <a:effectLst/>
                <a:highlight>
                  <a:srgbClr val="FFFFFF"/>
                </a:highlight>
                <a:latin typeface="Söhne"/>
              </a:rPr>
              <a:t>Reverse Transcription and Barcoding</a:t>
            </a:r>
            <a:r>
              <a:rPr lang="en-US" b="0" i="0" dirty="0">
                <a:solidFill>
                  <a:srgbClr val="0D0D0D"/>
                </a:solidFill>
                <a:effectLst/>
                <a:highlight>
                  <a:srgbClr val="FFFFFF"/>
                </a:highlight>
                <a:latin typeface="Söhne"/>
              </a:rPr>
              <a:t>: The TSO helps initiate reverse transcription, converting mRNA into cDNA while incorporating the unique barcode. This barcode tags all cDNA from the same cell, allowing for the identification of the cell of origin during sequencing.</a:t>
            </a:r>
          </a:p>
          <a:p>
            <a:pPr algn="l">
              <a:buFont typeface="+mj-lt"/>
              <a:buAutoNum type="arabicPeriod"/>
            </a:pPr>
            <a:r>
              <a:rPr lang="en-US" b="1" i="0" dirty="0">
                <a:solidFill>
                  <a:srgbClr val="0D0D0D"/>
                </a:solidFill>
                <a:effectLst/>
                <a:highlight>
                  <a:srgbClr val="FFFFFF"/>
                </a:highlight>
                <a:latin typeface="Söhne"/>
              </a:rPr>
              <a:t>Library Construction</a:t>
            </a:r>
            <a:r>
              <a:rPr lang="en-US" b="0" i="0" dirty="0">
                <a:solidFill>
                  <a:srgbClr val="0D0D0D"/>
                </a:solidFill>
                <a:effectLst/>
                <a:highlight>
                  <a:srgbClr val="FFFFFF"/>
                </a:highlight>
                <a:latin typeface="Söhne"/>
              </a:rPr>
              <a:t>: The barcoded cDNA is then amplified, fragmented, and prepared for sequencing. </a:t>
            </a:r>
            <a:r>
              <a:rPr lang="en-US" b="1" i="0" dirty="0">
                <a:solidFill>
                  <a:srgbClr val="0D0D0D"/>
                </a:solidFill>
                <a:effectLst/>
                <a:highlight>
                  <a:srgbClr val="FFFFFF"/>
                </a:highlight>
                <a:latin typeface="Söhne"/>
              </a:rPr>
              <a:t>Sequencing</a:t>
            </a:r>
            <a:r>
              <a:rPr lang="en-US" b="0" i="0" dirty="0">
                <a:solidFill>
                  <a:srgbClr val="0D0D0D"/>
                </a:solidFill>
                <a:effectLst/>
                <a:highlight>
                  <a:srgbClr val="FFFFFF"/>
                </a:highlight>
                <a:latin typeface="Söhne"/>
              </a:rPr>
              <a:t>: The prepared libraries are then sequenced using high-throughput sequencing platforms, typically from Illumina. The resulting data includes reads that can be traced back to individual cells thanks to the unique barcodes.</a:t>
            </a:r>
          </a:p>
          <a:p>
            <a:pPr algn="l">
              <a:buFont typeface="+mj-lt"/>
              <a:buAutoNum type="arabicPeriod"/>
            </a:pPr>
            <a:r>
              <a:rPr lang="en-US" b="1" i="0" dirty="0">
                <a:solidFill>
                  <a:srgbClr val="0D0D0D"/>
                </a:solidFill>
                <a:effectLst/>
                <a:highlight>
                  <a:srgbClr val="FFFFFF"/>
                </a:highlight>
                <a:latin typeface="Söhne"/>
              </a:rPr>
              <a:t>Data Analysis</a:t>
            </a:r>
            <a:r>
              <a:rPr lang="en-US" b="0" i="0" dirty="0">
                <a:solidFill>
                  <a:srgbClr val="0D0D0D"/>
                </a:solidFill>
                <a:effectLst/>
                <a:highlight>
                  <a:srgbClr val="FFFFFF"/>
                </a:highlight>
                <a:latin typeface="Söhne"/>
              </a:rPr>
              <a:t>: Bioinformatics tools, such as the Cell Ranger pipeline provided by 10x Genomics, are used to process the sequencing data. These tools demultiplex the reads, align them to a reference genome, and quantify gene expression and V(D)J sequences.</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17</a:t>
            </a:fld>
            <a:endParaRPr lang="en-US"/>
          </a:p>
        </p:txBody>
      </p:sp>
    </p:spTree>
    <p:extLst>
      <p:ext uri="{BB962C8B-B14F-4D97-AF65-F5344CB8AC3E}">
        <p14:creationId xmlns:p14="http://schemas.microsoft.com/office/powerpoint/2010/main" val="14799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an Illumina </a:t>
            </a:r>
            <a:r>
              <a:rPr lang="en-US" dirty="0" err="1">
                <a:effectLst/>
                <a:latin typeface="Helvetica" pitchFamily="2" charset="0"/>
              </a:rPr>
              <a:t>TruSeq</a:t>
            </a:r>
            <a:r>
              <a:rPr lang="en-US" dirty="0">
                <a:effectLst/>
                <a:latin typeface="Helvetica" pitchFamily="2" charset="0"/>
              </a:rPr>
              <a:t> Read 1 (read 1 sequencing primer) </a:t>
            </a:r>
          </a:p>
          <a:p>
            <a:r>
              <a:rPr lang="en-US" dirty="0">
                <a:effectLst/>
                <a:latin typeface="Helvetica" pitchFamily="2" charset="0"/>
              </a:rPr>
              <a:t>16 </a:t>
            </a:r>
            <a:r>
              <a:rPr lang="en-US" dirty="0" err="1">
                <a:effectLst/>
                <a:latin typeface="Helvetica" pitchFamily="2" charset="0"/>
              </a:rPr>
              <a:t>nt</a:t>
            </a:r>
            <a:r>
              <a:rPr lang="en-US" dirty="0">
                <a:effectLst/>
                <a:latin typeface="Helvetica" pitchFamily="2" charset="0"/>
              </a:rPr>
              <a:t> 10x Barcode </a:t>
            </a:r>
          </a:p>
          <a:p>
            <a:r>
              <a:rPr lang="en-US" dirty="0">
                <a:effectLst/>
                <a:latin typeface="Helvetica" pitchFamily="2" charset="0"/>
              </a:rPr>
              <a:t>12 </a:t>
            </a:r>
            <a:r>
              <a:rPr lang="en-US" dirty="0" err="1">
                <a:effectLst/>
                <a:latin typeface="Helvetica" pitchFamily="2" charset="0"/>
              </a:rPr>
              <a:t>nt</a:t>
            </a:r>
            <a:r>
              <a:rPr lang="en-US" dirty="0">
                <a:effectLst/>
                <a:latin typeface="Helvetica" pitchFamily="2" charset="0"/>
              </a:rPr>
              <a:t> unique molecular identifier (UMI) </a:t>
            </a:r>
          </a:p>
          <a:p>
            <a:r>
              <a:rPr lang="en-US" dirty="0">
                <a:effectLst/>
                <a:latin typeface="Helvetica" pitchFamily="2" charset="0"/>
              </a:rPr>
              <a:t>30 </a:t>
            </a:r>
            <a:r>
              <a:rPr lang="en-US" dirty="0" err="1">
                <a:effectLst/>
                <a:latin typeface="Helvetica" pitchFamily="2" charset="0"/>
              </a:rPr>
              <a:t>nt</a:t>
            </a:r>
            <a:r>
              <a:rPr lang="en-US" dirty="0">
                <a:effectLst/>
                <a:latin typeface="Helvetica" pitchFamily="2" charset="0"/>
              </a:rPr>
              <a:t> poly(dT) sequence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19</a:t>
            </a:fld>
            <a:endParaRPr lang="en-US"/>
          </a:p>
        </p:txBody>
      </p:sp>
    </p:spTree>
    <p:extLst>
      <p:ext uri="{BB962C8B-B14F-4D97-AF65-F5344CB8AC3E}">
        <p14:creationId xmlns:p14="http://schemas.microsoft.com/office/powerpoint/2010/main" val="357350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an Illumina </a:t>
            </a:r>
            <a:r>
              <a:rPr lang="en-US" dirty="0" err="1">
                <a:effectLst/>
                <a:latin typeface="Helvetica" pitchFamily="2" charset="0"/>
              </a:rPr>
              <a:t>TruSeq</a:t>
            </a:r>
            <a:r>
              <a:rPr lang="en-US" dirty="0">
                <a:effectLst/>
                <a:latin typeface="Helvetica" pitchFamily="2" charset="0"/>
              </a:rPr>
              <a:t> Read 1 (read 1 sequencing primer) </a:t>
            </a:r>
          </a:p>
          <a:p>
            <a:r>
              <a:rPr lang="en-US" dirty="0">
                <a:effectLst/>
                <a:latin typeface="Helvetica" pitchFamily="2" charset="0"/>
              </a:rPr>
              <a:t>16 </a:t>
            </a:r>
            <a:r>
              <a:rPr lang="en-US" dirty="0" err="1">
                <a:effectLst/>
                <a:latin typeface="Helvetica" pitchFamily="2" charset="0"/>
              </a:rPr>
              <a:t>nt</a:t>
            </a:r>
            <a:r>
              <a:rPr lang="en-US" dirty="0">
                <a:effectLst/>
                <a:latin typeface="Helvetica" pitchFamily="2" charset="0"/>
              </a:rPr>
              <a:t> 10x Barcode </a:t>
            </a:r>
          </a:p>
          <a:p>
            <a:r>
              <a:rPr lang="en-US" dirty="0">
                <a:effectLst/>
                <a:latin typeface="Helvetica" pitchFamily="2" charset="0"/>
              </a:rPr>
              <a:t>12 </a:t>
            </a:r>
            <a:r>
              <a:rPr lang="en-US" dirty="0" err="1">
                <a:effectLst/>
                <a:latin typeface="Helvetica" pitchFamily="2" charset="0"/>
              </a:rPr>
              <a:t>nt</a:t>
            </a:r>
            <a:r>
              <a:rPr lang="en-US" dirty="0">
                <a:effectLst/>
                <a:latin typeface="Helvetica" pitchFamily="2" charset="0"/>
              </a:rPr>
              <a:t> unique molecular identifier (UMI) </a:t>
            </a:r>
          </a:p>
          <a:p>
            <a:r>
              <a:rPr lang="en-US" dirty="0">
                <a:effectLst/>
                <a:latin typeface="Helvetica" pitchFamily="2" charset="0"/>
              </a:rPr>
              <a:t>30 </a:t>
            </a:r>
            <a:r>
              <a:rPr lang="en-US" dirty="0" err="1">
                <a:effectLst/>
                <a:latin typeface="Helvetica" pitchFamily="2" charset="0"/>
              </a:rPr>
              <a:t>nt</a:t>
            </a:r>
            <a:r>
              <a:rPr lang="en-US" dirty="0">
                <a:effectLst/>
                <a:latin typeface="Helvetica" pitchFamily="2" charset="0"/>
              </a:rPr>
              <a:t> poly(dT) sequence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20</a:t>
            </a:fld>
            <a:endParaRPr lang="en-US"/>
          </a:p>
        </p:txBody>
      </p:sp>
    </p:spTree>
    <p:extLst>
      <p:ext uri="{BB962C8B-B14F-4D97-AF65-F5344CB8AC3E}">
        <p14:creationId xmlns:p14="http://schemas.microsoft.com/office/powerpoint/2010/main" val="2601645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an Illumina </a:t>
            </a:r>
            <a:r>
              <a:rPr lang="en-US" dirty="0" err="1">
                <a:effectLst/>
                <a:latin typeface="Helvetica" pitchFamily="2" charset="0"/>
              </a:rPr>
              <a:t>TruSeq</a:t>
            </a:r>
            <a:r>
              <a:rPr lang="en-US" dirty="0">
                <a:effectLst/>
                <a:latin typeface="Helvetica" pitchFamily="2" charset="0"/>
              </a:rPr>
              <a:t> Read 1 (read 1 sequencing primer) </a:t>
            </a:r>
          </a:p>
          <a:p>
            <a:r>
              <a:rPr lang="en-US" dirty="0">
                <a:effectLst/>
                <a:latin typeface="Helvetica" pitchFamily="2" charset="0"/>
              </a:rPr>
              <a:t>16 </a:t>
            </a:r>
            <a:r>
              <a:rPr lang="en-US" dirty="0" err="1">
                <a:effectLst/>
                <a:latin typeface="Helvetica" pitchFamily="2" charset="0"/>
              </a:rPr>
              <a:t>nt</a:t>
            </a:r>
            <a:r>
              <a:rPr lang="en-US" dirty="0">
                <a:effectLst/>
                <a:latin typeface="Helvetica" pitchFamily="2" charset="0"/>
              </a:rPr>
              <a:t> 10x Barcode </a:t>
            </a:r>
          </a:p>
          <a:p>
            <a:r>
              <a:rPr lang="en-US" dirty="0">
                <a:effectLst/>
                <a:latin typeface="Helvetica" pitchFamily="2" charset="0"/>
              </a:rPr>
              <a:t>12 </a:t>
            </a:r>
            <a:r>
              <a:rPr lang="en-US" dirty="0" err="1">
                <a:effectLst/>
                <a:latin typeface="Helvetica" pitchFamily="2" charset="0"/>
              </a:rPr>
              <a:t>nt</a:t>
            </a:r>
            <a:r>
              <a:rPr lang="en-US" dirty="0">
                <a:effectLst/>
                <a:latin typeface="Helvetica" pitchFamily="2" charset="0"/>
              </a:rPr>
              <a:t> unique molecular identifier (UMI) </a:t>
            </a:r>
          </a:p>
          <a:p>
            <a:r>
              <a:rPr lang="en-US" dirty="0">
                <a:effectLst/>
                <a:latin typeface="Helvetica" pitchFamily="2" charset="0"/>
              </a:rPr>
              <a:t>30 </a:t>
            </a:r>
            <a:r>
              <a:rPr lang="en-US" dirty="0" err="1">
                <a:effectLst/>
                <a:latin typeface="Helvetica" pitchFamily="2" charset="0"/>
              </a:rPr>
              <a:t>nt</a:t>
            </a:r>
            <a:r>
              <a:rPr lang="en-US" dirty="0">
                <a:effectLst/>
                <a:latin typeface="Helvetica" pitchFamily="2" charset="0"/>
              </a:rPr>
              <a:t> poly(dT) sequence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21</a:t>
            </a:fld>
            <a:endParaRPr lang="en-US"/>
          </a:p>
        </p:txBody>
      </p:sp>
    </p:spTree>
    <p:extLst>
      <p:ext uri="{BB962C8B-B14F-4D97-AF65-F5344CB8AC3E}">
        <p14:creationId xmlns:p14="http://schemas.microsoft.com/office/powerpoint/2010/main" val="2117365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36.3 µL MM and </a:t>
            </a:r>
          </a:p>
        </p:txBody>
      </p:sp>
      <p:sp>
        <p:nvSpPr>
          <p:cNvPr id="4" name="Slide Number Placeholder 3"/>
          <p:cNvSpPr>
            <a:spLocks noGrp="1"/>
          </p:cNvSpPr>
          <p:nvPr>
            <p:ph type="sldNum" sz="quarter" idx="5"/>
          </p:nvPr>
        </p:nvSpPr>
        <p:spPr/>
        <p:txBody>
          <a:bodyPr/>
          <a:lstStyle/>
          <a:p>
            <a:fld id="{CE3941B4-9568-FE47-8F1B-23857D400BCA}" type="slidenum">
              <a:rPr lang="en-US" smtClean="0"/>
              <a:t>22</a:t>
            </a:fld>
            <a:endParaRPr lang="en-US"/>
          </a:p>
        </p:txBody>
      </p:sp>
    </p:spTree>
    <p:extLst>
      <p:ext uri="{BB962C8B-B14F-4D97-AF65-F5344CB8AC3E}">
        <p14:creationId xmlns:p14="http://schemas.microsoft.com/office/powerpoint/2010/main" val="191409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P5, P7, i7 and i5 sample indexes, and </a:t>
            </a:r>
            <a:r>
              <a:rPr lang="en-US" dirty="0" err="1">
                <a:effectLst/>
                <a:latin typeface="Helvetica" pitchFamily="2" charset="0"/>
              </a:rPr>
              <a:t>TruSeq</a:t>
            </a:r>
            <a:r>
              <a:rPr lang="en-US" dirty="0">
                <a:effectLst/>
                <a:latin typeface="Helvetica" pitchFamily="2" charset="0"/>
              </a:rPr>
              <a:t> Read 2 (read 2 primer sequence) are added via End Repair, A-tailing, Adaptor Ligation, and PCR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35</a:t>
            </a:fld>
            <a:endParaRPr lang="en-US"/>
          </a:p>
        </p:txBody>
      </p:sp>
    </p:spTree>
    <p:extLst>
      <p:ext uri="{BB962C8B-B14F-4D97-AF65-F5344CB8AC3E}">
        <p14:creationId xmlns:p14="http://schemas.microsoft.com/office/powerpoint/2010/main" val="250068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8d47d0c2d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8d47d0c2d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Once the beads with the hybridized mRNA have been isolated in eppendorf tubes, we perform the standard reverse transcription to generate the full length of cDNA. This is done by incubating the reverse transcription mixture which includes a template switching oligo (TSO) used as a universal priming site for PCR amplification at the 3’ end. Thus, this will hybridize to the 5’-untemplated C-bases (added by terminal transferase) for full-length cDNA synthesis and amplification. </a:t>
            </a:r>
            <a:endParaRPr/>
          </a:p>
          <a:p>
            <a:pPr marL="0" lvl="0" indent="0" algn="l" rtl="0">
              <a:spcBef>
                <a:spcPts val="0"/>
              </a:spcBef>
              <a:spcAft>
                <a:spcPts val="0"/>
              </a:spcAft>
              <a:buNone/>
            </a:pPr>
            <a:r>
              <a:rPr lang="en-US"/>
              <a:t>Sarah</a:t>
            </a:r>
            <a:endParaRPr/>
          </a:p>
        </p:txBody>
      </p:sp>
      <p:sp>
        <p:nvSpPr>
          <p:cNvPr id="558" name="Google Shape;558;g108d47d0c2d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Clr>
                <a:schemeClr val="dk1"/>
              </a:buClr>
              <a:buSzPts val="1100"/>
              <a:buFont typeface="Arial"/>
              <a:buNone/>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a:t>
            </a:r>
            <a:r>
              <a:rPr lang="en-US" dirty="0" err="1"/>
              <a:t>level.</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cDNA product is subsequently amplified by PCR. The amplified whole transcriptome product is barcoded and </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tagmented</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to prepare a library for sequencing</a:t>
            </a:r>
            <a:r>
              <a:rPr lang="en-US" dirty="0"/>
              <a:t>. </a:t>
            </a:r>
            <a:endParaRPr dirty="0"/>
          </a:p>
          <a:p>
            <a:pPr marL="0" lvl="0" indent="0" algn="l" rtl="0">
              <a:spcBef>
                <a:spcPts val="0"/>
              </a:spcBef>
              <a:spcAft>
                <a:spcPts val="0"/>
              </a:spcAft>
              <a:buNone/>
            </a:pPr>
            <a:endParaRPr b="1" dirty="0"/>
          </a:p>
        </p:txBody>
      </p:sp>
      <p:sp>
        <p:nvSpPr>
          <p:cNvPr id="246" name="Google Shape;246;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bafbc517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bafbc5172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During RT, sometimes we don’t get this template switching which is essential for the amplification of cDNA. In these cases, the absence of the trailing C’s prevents TSO from binding to the cDNA and consequently, the PCR primer does not reverse transcribe onto the cDNA necessary from PCR amplification and you lose a lot of transcripts.</a:t>
            </a:r>
            <a:endParaRPr/>
          </a:p>
          <a:p>
            <a:pPr marL="0" lvl="0" indent="0" algn="l" rtl="0">
              <a:lnSpc>
                <a:spcPct val="115000"/>
              </a:lnSpc>
              <a:spcBef>
                <a:spcPts val="0"/>
              </a:spcBef>
              <a:spcAft>
                <a:spcPts val="0"/>
              </a:spcAft>
              <a:buClr>
                <a:schemeClr val="dk1"/>
              </a:buClr>
              <a:buSzPts val="1100"/>
              <a:buFont typeface="Arial"/>
              <a:buNone/>
            </a:pPr>
            <a:r>
              <a:rPr lang="en-US"/>
              <a:t>Thus to improve transcript recovery, seq-well adds an additional step called second strand synthesis which incorporates a randomer primer, dN-SMRT, which will bind to parts of the cDNA to recover transcripts lost during inefficient template switching, as shown in the figure in the right. </a:t>
            </a:r>
            <a:endParaRPr/>
          </a:p>
          <a:p>
            <a:pPr marL="0" lvl="0" indent="0" algn="l" rtl="0">
              <a:lnSpc>
                <a:spcPct val="115000"/>
              </a:lnSpc>
              <a:spcBef>
                <a:spcPts val="0"/>
              </a:spcBef>
              <a:spcAft>
                <a:spcPts val="0"/>
              </a:spcAft>
              <a:buClr>
                <a:schemeClr val="dk1"/>
              </a:buClr>
              <a:buSzPts val="1100"/>
              <a:buFont typeface="Arial"/>
              <a:buNone/>
            </a:pPr>
            <a:r>
              <a:rPr lang="en-US"/>
              <a:t>To do that, we basically perform denaturation by washing the barcoded mRNA beads with 0.1M NaOH which will remove the attached RNA template. </a:t>
            </a:r>
            <a:r>
              <a:rPr lang="en-US" sz="1100">
                <a:latin typeface="Arial"/>
                <a:ea typeface="Arial"/>
                <a:cs typeface="Arial"/>
                <a:sym typeface="Arial"/>
              </a:rPr>
              <a:t>Then with the help of the klenow enzyme labeled with SMART sequence, there will be primers that will let us make this first length cDNA but will also come down and bind to its reverse complement to make sure that things that are double stranded are going to be amplified. only one strand is shown here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8" name="Google Shape;598;g10bafbc5172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0bafbc5172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0bafbc5172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Once we have our double stranded DNA with the universal primer sequence for amplification, we amplify the cDNA product using the ISPCR primer for whole transcriptome amplification. The number of PCR cycles can vary based on the sample type. Once amplified, we isolate our WTA product through 2 rounds of SPRI purification using </a:t>
            </a:r>
            <a:r>
              <a:rPr lang="en-US" dirty="0" err="1"/>
              <a:t>Ampure</a:t>
            </a:r>
            <a:r>
              <a:rPr lang="en-US" dirty="0"/>
              <a:t> </a:t>
            </a:r>
            <a:r>
              <a:rPr lang="en-US" dirty="0" err="1"/>
              <a:t>Spri</a:t>
            </a:r>
            <a:r>
              <a:rPr lang="en-US" dirty="0"/>
              <a:t> at 0.6x and 0.8x volumetric ratio respectively. We then quantify our product using Qubit to measure concentration before prepping the sequencing library</a:t>
            </a:r>
            <a:endParaRPr dirty="0"/>
          </a:p>
        </p:txBody>
      </p:sp>
      <p:sp>
        <p:nvSpPr>
          <p:cNvPr id="613" name="Google Shape;613;g10bafbc5172_1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0bafbc5172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0bafbc5172_1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en-US" dirty="0"/>
              <a:t>The WTA product is then tagged randomly with the </a:t>
            </a:r>
            <a:r>
              <a:rPr lang="en-US" dirty="0" err="1"/>
              <a:t>Nextera</a:t>
            </a:r>
            <a:r>
              <a:rPr lang="en-US" dirty="0"/>
              <a:t> barcodes. During </a:t>
            </a:r>
            <a:r>
              <a:rPr lang="en-US" dirty="0" err="1"/>
              <a:t>tagmentation</a:t>
            </a:r>
            <a:r>
              <a:rPr lang="en-US" dirty="0"/>
              <a:t>, the DNA  gets cleaved into random fragments, however, only the 3’ end of cDNA fragment with a s7 sequence, a universal </a:t>
            </a:r>
            <a:r>
              <a:rPr lang="en-US" dirty="0" err="1"/>
              <a:t>illumina</a:t>
            </a:r>
            <a:r>
              <a:rPr lang="en-US" dirty="0"/>
              <a:t> adapter,  will be amplifiable and used for library prep and sequencing. The P7 primer anneals to the 3’ end and a P5 primer anneals to the 5’ end of the cDNA. The transposase adds these adapters randomly which are essential for </a:t>
            </a:r>
            <a:r>
              <a:rPr lang="en-US" dirty="0" err="1"/>
              <a:t>illumina</a:t>
            </a:r>
            <a:r>
              <a:rPr lang="en-US" dirty="0"/>
              <a:t> sequencing, usually half of the library will get amplified.</a:t>
            </a:r>
            <a:endParaRPr dirty="0"/>
          </a:p>
        </p:txBody>
      </p:sp>
      <p:sp>
        <p:nvSpPr>
          <p:cNvPr id="626" name="Google Shape;626;g10bafbc5172_1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bafbc517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0bafbc5172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en-US" dirty="0"/>
              <a:t>The final library product is then cleaned via magnetic </a:t>
            </a:r>
            <a:r>
              <a:rPr lang="en-US" dirty="0" err="1"/>
              <a:t>spri</a:t>
            </a:r>
            <a:r>
              <a:rPr lang="en-US" dirty="0"/>
              <a:t> extraction, pooled and quality controlled before being sequenced. Read 1 corresponds to the cell barcode and UMI, index 1 corresponds the well specific barcode to keep track of the samples and read 2 corresponds to the genes of interest.  The samples can then be sequenced on a </a:t>
            </a:r>
            <a:r>
              <a:rPr lang="en-US" dirty="0" err="1"/>
              <a:t>miseq</a:t>
            </a:r>
            <a:r>
              <a:rPr lang="en-US" dirty="0"/>
              <a:t>, </a:t>
            </a:r>
            <a:r>
              <a:rPr lang="en-US" dirty="0" err="1"/>
              <a:t>nextseq</a:t>
            </a:r>
            <a:r>
              <a:rPr lang="en-US" dirty="0"/>
              <a:t> or </a:t>
            </a:r>
            <a:r>
              <a:rPr lang="en-US" dirty="0" err="1"/>
              <a:t>novaseq</a:t>
            </a:r>
            <a:r>
              <a:rPr lang="en-US" dirty="0"/>
              <a:t>, each which produce different number of reads. the data is then demultiplexed and aligned to produce a matrix where the rows are genes and columns are cells. This data can then be quality controlled and analyzed, here we show  a TSNE plot, a common analysis tool for </a:t>
            </a:r>
            <a:r>
              <a:rPr lang="en-US" dirty="0" err="1"/>
              <a:t>scRNA</a:t>
            </a:r>
            <a:r>
              <a:rPr lang="en-US" dirty="0"/>
              <a:t> seq data. </a:t>
            </a:r>
            <a:endParaRPr dirty="0"/>
          </a:p>
        </p:txBody>
      </p:sp>
      <p:sp>
        <p:nvSpPr>
          <p:cNvPr id="639" name="Google Shape;639;g10bafbc5172_1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10X Sequencing: </a:t>
            </a:r>
          </a:p>
          <a:p>
            <a:endParaRPr lang="en-US" dirty="0"/>
          </a:p>
          <a:p>
            <a:r>
              <a:rPr lang="en-US" dirty="0"/>
              <a:t>VDJ 5,000 read pairs per cell</a:t>
            </a:r>
          </a:p>
          <a:p>
            <a:pPr marL="171450" indent="-171450">
              <a:buFont typeface="Arial" panose="020B0604020202020204" pitchFamily="34" charset="0"/>
              <a:buChar char="•"/>
            </a:pPr>
            <a:r>
              <a:rPr lang="en-US" dirty="0"/>
              <a:t>25M per 10X</a:t>
            </a:r>
          </a:p>
          <a:p>
            <a:r>
              <a:rPr lang="en-US" dirty="0"/>
              <a:t>GEX 20,000 read pairs per cell </a:t>
            </a:r>
          </a:p>
          <a:p>
            <a:pPr marL="171450" indent="-171450">
              <a:buFont typeface="Arial" panose="020B0604020202020204" pitchFamily="34" charset="0"/>
              <a:buChar char="•"/>
            </a:pPr>
            <a:r>
              <a:rPr lang="en-US" dirty="0"/>
              <a:t>100M per 10X</a:t>
            </a:r>
          </a:p>
          <a:p>
            <a:endParaRPr lang="en-US" dirty="0"/>
          </a:p>
          <a:p>
            <a:r>
              <a:rPr lang="en-US" dirty="0"/>
              <a:t>SS2: </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43</a:t>
            </a:fld>
            <a:endParaRPr lang="en-US"/>
          </a:p>
        </p:txBody>
      </p:sp>
    </p:spTree>
    <p:extLst>
      <p:ext uri="{BB962C8B-B14F-4D97-AF65-F5344CB8AC3E}">
        <p14:creationId xmlns:p14="http://schemas.microsoft.com/office/powerpoint/2010/main" val="21014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2nM do 10uL of each</a:t>
            </a:r>
          </a:p>
        </p:txBody>
      </p:sp>
      <p:sp>
        <p:nvSpPr>
          <p:cNvPr id="4" name="Slide Number Placeholder 3"/>
          <p:cNvSpPr>
            <a:spLocks noGrp="1"/>
          </p:cNvSpPr>
          <p:nvPr>
            <p:ph type="sldNum" sz="quarter" idx="5"/>
          </p:nvPr>
        </p:nvSpPr>
        <p:spPr/>
        <p:txBody>
          <a:bodyPr/>
          <a:lstStyle/>
          <a:p>
            <a:fld id="{CE3941B4-9568-FE47-8F1B-23857D400BCA}" type="slidenum">
              <a:rPr lang="en-US" smtClean="0"/>
              <a:t>45</a:t>
            </a:fld>
            <a:endParaRPr lang="en-US"/>
          </a:p>
        </p:txBody>
      </p:sp>
    </p:spTree>
    <p:extLst>
      <p:ext uri="{BB962C8B-B14F-4D97-AF65-F5344CB8AC3E}">
        <p14:creationId xmlns:p14="http://schemas.microsoft.com/office/powerpoint/2010/main" val="3324793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50</a:t>
            </a:fld>
            <a:endParaRPr lang="en-US"/>
          </a:p>
        </p:txBody>
      </p:sp>
    </p:spTree>
    <p:extLst>
      <p:ext uri="{BB962C8B-B14F-4D97-AF65-F5344CB8AC3E}">
        <p14:creationId xmlns:p14="http://schemas.microsoft.com/office/powerpoint/2010/main" val="606892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20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4</a:t>
            </a:fld>
            <a:endParaRPr lang="en-US"/>
          </a:p>
        </p:txBody>
      </p:sp>
    </p:spTree>
    <p:extLst>
      <p:ext uri="{BB962C8B-B14F-4D97-AF65-F5344CB8AC3E}">
        <p14:creationId xmlns:p14="http://schemas.microsoft.com/office/powerpoint/2010/main" val="4887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optimizing tissue dissociation for single cell RNA sequencing requires careful consideration of these factors to ensure that high quality, single cell suspensions are obtained.</a:t>
            </a:r>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8</a:t>
            </a:fld>
            <a:endParaRPr lang="en-US"/>
          </a:p>
        </p:txBody>
      </p:sp>
    </p:spTree>
    <p:extLst>
      <p:ext uri="{BB962C8B-B14F-4D97-AF65-F5344CB8AC3E}">
        <p14:creationId xmlns:p14="http://schemas.microsoft.com/office/powerpoint/2010/main" val="457003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www.sciencedirect.com</a:t>
            </a:r>
            <a:r>
              <a:rPr lang="en-US" dirty="0"/>
              <a:t>/science/article/</a:t>
            </a:r>
            <a:r>
              <a:rPr lang="en-US" dirty="0" err="1"/>
              <a:t>pii</a:t>
            </a:r>
            <a:r>
              <a:rPr lang="en-US" dirty="0"/>
              <a:t>/S2666166720300113?via%3Dihub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noStrike" spc="-1" dirty="0">
                <a:solidFill>
                  <a:srgbClr val="0054A6"/>
                </a:solidFill>
                <a:latin typeface="Arial"/>
              </a:rPr>
              <a:t>Cytometry Pt A, Volume: 95, Issue: 2, Pages: 219-226, First published: 06 December 2018, DOI: (10.1002/cyto.a.23690) </a:t>
            </a:r>
            <a:endParaRPr lang="en-US" sz="1200" b="0" strike="noStrike"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E3941B4-9568-FE47-8F1B-23857D400BCA}" type="slidenum">
              <a:rPr lang="en-US" smtClean="0"/>
              <a:t>9</a:t>
            </a:fld>
            <a:endParaRPr lang="en-US"/>
          </a:p>
        </p:txBody>
      </p:sp>
    </p:spTree>
    <p:extLst>
      <p:ext uri="{BB962C8B-B14F-4D97-AF65-F5344CB8AC3E}">
        <p14:creationId xmlns:p14="http://schemas.microsoft.com/office/powerpoint/2010/main" val="343968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A2347"/>
                </a:solidFill>
                <a:effectLst/>
                <a:highlight>
                  <a:srgbClr val="FFFFFF"/>
                </a:highlight>
                <a:latin typeface="Calibre"/>
              </a:rPr>
              <a:t>Advantages of sample fixation:</a:t>
            </a:r>
          </a:p>
          <a:p>
            <a:r>
              <a:rPr lang="en-US" b="0" i="0" dirty="0">
                <a:solidFill>
                  <a:srgbClr val="0A2347"/>
                </a:solidFill>
                <a:effectLst/>
                <a:highlight>
                  <a:srgbClr val="FFFFFF"/>
                </a:highlight>
                <a:latin typeface="Calibre"/>
              </a:rPr>
              <a:t>1.) For projects including long-distance transportation of samples, cells or tissues may suffer the loss of viability from physical impact during transport or improper storage conditions. </a:t>
            </a:r>
          </a:p>
          <a:p>
            <a:r>
              <a:rPr lang="en-US" b="0" i="0" dirty="0">
                <a:solidFill>
                  <a:srgbClr val="0A2347"/>
                </a:solidFill>
                <a:effectLst/>
                <a:highlight>
                  <a:srgbClr val="FFFFFF"/>
                </a:highlight>
                <a:latin typeface="Calibre"/>
              </a:rPr>
              <a:t>2.) Sample preservation methods can allow more flexible experimental designs; specifically, it can help to store samples collected from different experimental conditions or time points and enable them to be consolidated. </a:t>
            </a:r>
          </a:p>
          <a:p>
            <a:r>
              <a:rPr lang="en-US" b="0" i="0" dirty="0">
                <a:solidFill>
                  <a:srgbClr val="0A2347"/>
                </a:solidFill>
                <a:effectLst/>
                <a:highlight>
                  <a:srgbClr val="FFFFFF"/>
                </a:highlight>
                <a:latin typeface="Calibre"/>
              </a:rPr>
              <a:t>3.) Acquiring fresh samples especially from clinical collaborators may be very unpredictable (early mornings or very late nights).</a:t>
            </a:r>
          </a:p>
          <a:p>
            <a:r>
              <a:rPr lang="en-US" b="0" i="0" dirty="0">
                <a:solidFill>
                  <a:srgbClr val="0A2347"/>
                </a:solidFill>
                <a:effectLst/>
                <a:highlight>
                  <a:srgbClr val="FFFFFF"/>
                </a:highlight>
                <a:latin typeface="Calibre"/>
              </a:rPr>
              <a:t>4.) Aside from just logistics, some samples may contain infectious agents or pathogens, which can make it inconvenient to perform all the in a BSL-3 lab. By fixing your samples, you can neutralize infectious agents and continue to work in lower-risk BSL spaces. </a:t>
            </a:r>
            <a:endParaRPr lang="en-US" i="0" dirty="0"/>
          </a:p>
        </p:txBody>
      </p:sp>
      <p:sp>
        <p:nvSpPr>
          <p:cNvPr id="4" name="Slide Number Placeholder 3"/>
          <p:cNvSpPr>
            <a:spLocks noGrp="1"/>
          </p:cNvSpPr>
          <p:nvPr>
            <p:ph type="sldNum" sz="quarter" idx="5"/>
          </p:nvPr>
        </p:nvSpPr>
        <p:spPr/>
        <p:txBody>
          <a:bodyPr/>
          <a:lstStyle/>
          <a:p>
            <a:fld id="{CE3941B4-9568-FE47-8F1B-23857D400BCA}" type="slidenum">
              <a:rPr lang="en-US" smtClean="0"/>
              <a:t>10</a:t>
            </a:fld>
            <a:endParaRPr lang="en-US"/>
          </a:p>
        </p:txBody>
      </p:sp>
    </p:spTree>
    <p:extLst>
      <p:ext uri="{BB962C8B-B14F-4D97-AF65-F5344CB8AC3E}">
        <p14:creationId xmlns:p14="http://schemas.microsoft.com/office/powerpoint/2010/main" val="161023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taking advantage of a fixation protocol for processing our cells and nuclei. We spin down our cells/nuclei and treat them with a fixation buffer, which contains a mild detergent to help permeabilize the sample as well as formaldehyde which involves in cross-linking of proteins to preserve the biological state of our samples and prevent degradation.</a:t>
            </a:r>
          </a:p>
          <a:p>
            <a:r>
              <a:rPr lang="en-US" dirty="0"/>
              <a:t>IMPORTANT: Formaldehyde must be used under a fume hood with proper ventilation! </a:t>
            </a:r>
          </a:p>
          <a:p>
            <a:r>
              <a:rPr lang="en-US" dirty="0"/>
              <a:t>After fixation, we spin down again and replace with quenching buffer to inactivate the fixation as prolong fixation can very much affect sample quality. </a:t>
            </a:r>
          </a:p>
        </p:txBody>
      </p:sp>
      <p:sp>
        <p:nvSpPr>
          <p:cNvPr id="4" name="Slide Number Placeholder 3"/>
          <p:cNvSpPr>
            <a:spLocks noGrp="1"/>
          </p:cNvSpPr>
          <p:nvPr>
            <p:ph type="sldNum" sz="quarter" idx="5"/>
          </p:nvPr>
        </p:nvSpPr>
        <p:spPr/>
        <p:txBody>
          <a:bodyPr/>
          <a:lstStyle/>
          <a:p>
            <a:fld id="{CE3941B4-9568-FE47-8F1B-23857D400BCA}" type="slidenum">
              <a:rPr lang="en-US" smtClean="0"/>
              <a:t>11</a:t>
            </a:fld>
            <a:endParaRPr lang="en-US"/>
          </a:p>
        </p:txBody>
      </p:sp>
    </p:spTree>
    <p:extLst>
      <p:ext uri="{BB962C8B-B14F-4D97-AF65-F5344CB8AC3E}">
        <p14:creationId xmlns:p14="http://schemas.microsoft.com/office/powerpoint/2010/main" val="2505094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bafbc517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0bafbc5172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9" name="Google Shape;639;g10bafbc5172_1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31825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7FC0-5728-12EC-4B6F-175F4CD31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503A47-12A2-6518-8F07-06BA37FD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D0EC-CAD1-194C-C839-412D83CC1F21}"/>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2EC071DE-588B-1862-AEEE-1A226CAE2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650B2-0FB0-5401-E868-4AB2E2757E94}"/>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95386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65A2-2062-F302-0B4C-B2DE881CC6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467DD-6D55-86F1-0325-48A8C357F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B80B3-B013-32C1-0714-B20A94E1A75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9EA66060-E507-AC65-94A6-76B8FCD51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DA3FB-3A2C-5BBE-E4DE-CC83978F874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52601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6F180-7DB7-9607-FADF-FFAD16B60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64AB8-6C2F-E2FD-4CA2-937839097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3E302-F18D-CAD8-634E-B8DBF266E7B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BE3973C-2687-98D4-5291-286A0FE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53366-7034-0F6D-3789-82FA936118FC}"/>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39424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2400"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14"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3"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3835612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03146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ontent slide option 2">
  <p:cSld name="4_Content slide option 2">
    <p:spTree>
      <p:nvGrpSpPr>
        <p:cNvPr id="1" name="Shape 22"/>
        <p:cNvGrpSpPr/>
        <p:nvPr/>
      </p:nvGrpSpPr>
      <p:grpSpPr>
        <a:xfrm>
          <a:off x="0" y="0"/>
          <a:ext cx="0" cy="0"/>
          <a:chOff x="0" y="0"/>
          <a:chExt cx="0" cy="0"/>
        </a:xfrm>
      </p:grpSpPr>
      <p:pic>
        <p:nvPicPr>
          <p:cNvPr id="23" name="Google Shape;23;p8"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8"/>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5" name="Google Shape;25;p8"/>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26" name="Google Shape;26;p8" descr="Shalek_logo.jpg"/>
          <p:cNvPicPr preferRelativeResize="0"/>
          <p:nvPr/>
        </p:nvPicPr>
        <p:blipFill rotWithShape="1">
          <a:blip r:embed="rId3">
            <a:alphaModFix/>
          </a:blip>
          <a:srcRect/>
          <a:stretch/>
        </p:blipFill>
        <p:spPr>
          <a:xfrm>
            <a:off x="240146" y="6215643"/>
            <a:ext cx="1931735" cy="420172"/>
          </a:xfrm>
          <a:prstGeom prst="rect">
            <a:avLst/>
          </a:prstGeom>
          <a:noFill/>
          <a:ln>
            <a:noFill/>
          </a:ln>
        </p:spPr>
      </p:pic>
      <p:sp>
        <p:nvSpPr>
          <p:cNvPr id="27" name="Google Shape;27;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rgbClr val="185485"/>
                </a:solidFill>
              </a:defRPr>
            </a:lvl1pPr>
            <a:lvl2pPr lvl="1">
              <a:buNone/>
              <a:defRPr>
                <a:solidFill>
                  <a:srgbClr val="185485"/>
                </a:solidFill>
              </a:defRPr>
            </a:lvl2pPr>
            <a:lvl3pPr lvl="2">
              <a:buNone/>
              <a:defRPr>
                <a:solidFill>
                  <a:srgbClr val="185485"/>
                </a:solidFill>
              </a:defRPr>
            </a:lvl3pPr>
            <a:lvl4pPr lvl="3">
              <a:buNone/>
              <a:defRPr>
                <a:solidFill>
                  <a:srgbClr val="185485"/>
                </a:solidFill>
              </a:defRPr>
            </a:lvl4pPr>
            <a:lvl5pPr lvl="4">
              <a:buNone/>
              <a:defRPr>
                <a:solidFill>
                  <a:srgbClr val="185485"/>
                </a:solidFill>
              </a:defRPr>
            </a:lvl5pPr>
            <a:lvl6pPr lvl="5">
              <a:buNone/>
              <a:defRPr>
                <a:solidFill>
                  <a:srgbClr val="185485"/>
                </a:solidFill>
              </a:defRPr>
            </a:lvl6pPr>
            <a:lvl7pPr lvl="6">
              <a:buNone/>
              <a:defRPr>
                <a:solidFill>
                  <a:srgbClr val="185485"/>
                </a:solidFill>
              </a:defRPr>
            </a:lvl7pPr>
            <a:lvl8pPr lvl="7">
              <a:buNone/>
              <a:defRPr>
                <a:solidFill>
                  <a:srgbClr val="185485"/>
                </a:solidFill>
              </a:defRPr>
            </a:lvl8pPr>
            <a:lvl9pPr lvl="8">
              <a:buNone/>
              <a:defRPr>
                <a:solidFill>
                  <a:srgbClr val="185485"/>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90464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ontent slide option 2">
  <p:cSld name="4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015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93B-5B3C-CB97-3B37-8791D4AC8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801E-D180-9BD4-0740-7806A617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C96-43EE-BE1E-8569-4CCE94950A28}"/>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4AF3C734-E267-B11B-8E0A-4ECEFB1D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9BCCB-B70A-108A-F0E1-24CC31FE5078}"/>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28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1F97-82EF-E348-A944-1E2A2796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946BC9-9EFF-0578-3C86-34C4A9205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851E3-8395-6A36-E5DF-103BEB1AEDED}"/>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DE2001F3-6CE2-E394-2168-4C7DA867A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42CFA-BAA0-1134-3A1F-0F1F808C79C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16784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29E5-0924-9CDE-12DA-574DB3295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600CC-E4C0-AB56-D29D-53374FAB93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68774-D1E5-9F26-EA9C-CC8D3EA3A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E1963D-17F8-CD03-F8A0-A66168DEBD34}"/>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A7C38A07-4B8D-C7B6-9C88-B9E6AF595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68DEA-FCC9-D8C0-C941-4BA56C5F580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293128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071F-04C1-3B37-020B-6D71FF9E2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1BD1-B861-A06C-BCDD-B966C1CF5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2FD33-825C-1D80-2058-3B9272481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D9C4B-DF20-29BA-CDCB-58B4C6CD7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1A39-8E86-2941-EDDB-FCF122D5E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DDA6-E84E-36DC-0AE5-D29C61147C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8" name="Footer Placeholder 7">
            <a:extLst>
              <a:ext uri="{FF2B5EF4-FFF2-40B4-BE49-F238E27FC236}">
                <a16:creationId xmlns:a16="http://schemas.microsoft.com/office/drawing/2014/main" id="{F3D227F5-B6EB-3CD6-5F3A-BA5E9C63B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1A296-2FCC-AB6F-97EE-A17CAD225CA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740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AE-D782-BD07-DEE4-60A177F7C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6316B-5392-CBC9-E672-79E37988D5C2}"/>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4" name="Footer Placeholder 3">
            <a:extLst>
              <a:ext uri="{FF2B5EF4-FFF2-40B4-BE49-F238E27FC236}">
                <a16:creationId xmlns:a16="http://schemas.microsoft.com/office/drawing/2014/main" id="{8BC9D4EE-A53C-3827-C903-026CA8704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3FA07C-6F02-C8CB-0F00-BA225CBDAB8B}"/>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35773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665D-6DD6-F187-7681-5E0A84396DE9}"/>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3" name="Footer Placeholder 2">
            <a:extLst>
              <a:ext uri="{FF2B5EF4-FFF2-40B4-BE49-F238E27FC236}">
                <a16:creationId xmlns:a16="http://schemas.microsoft.com/office/drawing/2014/main" id="{F33F5F2C-45D5-D2B4-8468-A38F0FAE0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0DFF1-6486-2AE4-CD2B-582043A8C191}"/>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05355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7EAA-9F9A-B262-6803-6B6C76CE8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CBD969-DD43-3FE4-7AB3-9CFF8FEAB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28D5B5-CE09-FE37-8B79-2DC2902A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E245D-059E-B5AC-110A-C2D60C9DBA0C}"/>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95C70EE8-8C44-D384-B7EC-67A44370E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B2F62-B98F-8F6E-D056-78AF5D7B1B1A}"/>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142844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95C-7502-0EF2-94A8-91AD2565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83BDDC-B503-BB28-9189-15F43FB1A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D31A2-0AE8-8968-D816-540CAF050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1E6115-C33B-0308-156B-5E16981F20FF}"/>
              </a:ext>
            </a:extLst>
          </p:cNvPr>
          <p:cNvSpPr>
            <a:spLocks noGrp="1"/>
          </p:cNvSpPr>
          <p:nvPr>
            <p:ph type="dt" sz="half" idx="10"/>
          </p:nvPr>
        </p:nvSpPr>
        <p:spPr/>
        <p:txBody>
          <a:bodyPr/>
          <a:lstStyle/>
          <a:p>
            <a:fld id="{0600D0F3-EB4D-0944-91A5-FBE455B5BF00}" type="datetimeFigureOut">
              <a:rPr lang="en-US" smtClean="0"/>
              <a:t>8/2/24</a:t>
            </a:fld>
            <a:endParaRPr lang="en-US"/>
          </a:p>
        </p:txBody>
      </p:sp>
      <p:sp>
        <p:nvSpPr>
          <p:cNvPr id="6" name="Footer Placeholder 5">
            <a:extLst>
              <a:ext uri="{FF2B5EF4-FFF2-40B4-BE49-F238E27FC236}">
                <a16:creationId xmlns:a16="http://schemas.microsoft.com/office/drawing/2014/main" id="{1B19AC49-F788-1E53-70A0-57F237C56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EA436-26AE-588C-A2EB-D48006A31C06}"/>
              </a:ext>
            </a:extLst>
          </p:cNvPr>
          <p:cNvSpPr>
            <a:spLocks noGrp="1"/>
          </p:cNvSpPr>
          <p:nvPr>
            <p:ph type="sldNum" sz="quarter" idx="12"/>
          </p:nvPr>
        </p:nvSpPr>
        <p:spPr/>
        <p:txBody>
          <a:bodyPr/>
          <a:lstStyle/>
          <a:p>
            <a:fld id="{36017192-4AC1-DC41-860A-3F45DF8FE382}" type="slidenum">
              <a:rPr lang="en-US" smtClean="0"/>
              <a:t>‹#›</a:t>
            </a:fld>
            <a:endParaRPr lang="en-US"/>
          </a:p>
        </p:txBody>
      </p:sp>
    </p:spTree>
    <p:extLst>
      <p:ext uri="{BB962C8B-B14F-4D97-AF65-F5344CB8AC3E}">
        <p14:creationId xmlns:p14="http://schemas.microsoft.com/office/powerpoint/2010/main" val="3431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1F5E-606C-93A8-D865-9F57810E2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8FA20-6441-4B8B-5459-6E6365FB3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98591-8801-CA25-826E-2C3D12AA9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0D0F3-EB4D-0944-91A5-FBE455B5BF00}" type="datetimeFigureOut">
              <a:rPr lang="en-US" smtClean="0"/>
              <a:t>8/2/24</a:t>
            </a:fld>
            <a:endParaRPr lang="en-US"/>
          </a:p>
        </p:txBody>
      </p:sp>
      <p:sp>
        <p:nvSpPr>
          <p:cNvPr id="5" name="Footer Placeholder 4">
            <a:extLst>
              <a:ext uri="{FF2B5EF4-FFF2-40B4-BE49-F238E27FC236}">
                <a16:creationId xmlns:a16="http://schemas.microsoft.com/office/drawing/2014/main" id="{C855E0B9-A1B0-F8E3-1D4A-2A723DA4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BF2FE6-7D8E-5DAC-0EB9-98C5EC0C9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17192-4AC1-DC41-860A-3F45DF8FE382}" type="slidenum">
              <a:rPr lang="en-US" smtClean="0"/>
              <a:t>‹#›</a:t>
            </a:fld>
            <a:endParaRPr lang="en-US"/>
          </a:p>
        </p:txBody>
      </p:sp>
    </p:spTree>
    <p:extLst>
      <p:ext uri="{BB962C8B-B14F-4D97-AF65-F5344CB8AC3E}">
        <p14:creationId xmlns:p14="http://schemas.microsoft.com/office/powerpoint/2010/main" val="95952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7.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969_68FAEB92.xml"/><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7.jpe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microsoft.com/office/2018/10/relationships/comments" Target="../comments/modernComment_96E_33520586.xml"/><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microsoft.com/office/2018/10/relationships/comments" Target="../comments/modernComment_984_5F84CD8F.xml"/><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7.jpeg"/><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94D_FE9DA58C.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6.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60.png"/><Relationship Id="rId5" Type="http://schemas.openxmlformats.org/officeDocument/2006/relationships/image" Target="../media/image72.png"/><Relationship Id="rId10" Type="http://schemas.openxmlformats.org/officeDocument/2006/relationships/image" Target="../media/image77.jpg"/><Relationship Id="rId4" Type="http://schemas.openxmlformats.org/officeDocument/2006/relationships/image" Target="../media/image71.png"/><Relationship Id="rId9" Type="http://schemas.openxmlformats.org/officeDocument/2006/relationships/image" Target="../media/image76.jp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0.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80.jpeg"/><Relationship Id="rId11" Type="http://schemas.openxmlformats.org/officeDocument/2006/relationships/image" Target="../media/image8.png"/><Relationship Id="rId5" Type="http://schemas.openxmlformats.org/officeDocument/2006/relationships/image" Target="../media/image79.jpeg"/><Relationship Id="rId10" Type="http://schemas.openxmlformats.org/officeDocument/2006/relationships/image" Target="../media/image6.jpeg"/><Relationship Id="rId4" Type="http://schemas.openxmlformats.org/officeDocument/2006/relationships/image" Target="../media/image71.png"/><Relationship Id="rId9" Type="http://schemas.openxmlformats.org/officeDocument/2006/relationships/image" Target="../media/image7.jpe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7.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7.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5E8_1B5FE97B.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9.jp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microsoft.com/office/2018/10/relationships/comments" Target="../comments/modernComment_967_E30533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July 12-15, 2024</a:t>
            </a:r>
          </a:p>
          <a:p>
            <a:pPr marL="0" indent="0" algn="ctr">
              <a:buNone/>
            </a:pPr>
            <a:r>
              <a:rPr lang="en-US" dirty="0">
                <a:latin typeface="Arial" panose="020B0604020202020204" pitchFamily="34" charset="0"/>
                <a:cs typeface="Arial" panose="020B0604020202020204" pitchFamily="34" charset="0"/>
              </a:rPr>
              <a:t>Bogota, Colombia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2079291"/>
            <a:ext cx="10972800" cy="833875"/>
          </a:xfrm>
        </p:spPr>
        <p:txBody>
          <a:bodyPr>
            <a:noAutofit/>
          </a:bodyPr>
          <a:lstStyle/>
          <a:p>
            <a:pPr algn="ct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2024 Single Cell Workship Colombia:</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Introduction to Single-Cell RNA-Seq Experimental Methods</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endPar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1" y="6005690"/>
            <a:ext cx="2334127"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B5F40BE1-6C28-5FB1-F353-AFFCBE62C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11" name="Picture 2" descr="Universidad de los Andes Online Courses | Coursera">
            <a:extLst>
              <a:ext uri="{FF2B5EF4-FFF2-40B4-BE49-F238E27FC236}">
                <a16:creationId xmlns:a16="http://schemas.microsoft.com/office/drawing/2014/main" id="{ECCDBFC7-F1D0-9539-109A-5FB966CDF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7E6A7A7A-8752-3C58-2BCC-CD739508767E}"/>
              </a:ext>
            </a:extLst>
          </p:cNvPr>
          <p:cNvPicPr>
            <a:picLocks noChangeAspect="1"/>
          </p:cNvPicPr>
          <p:nvPr/>
        </p:nvPicPr>
        <p:blipFill>
          <a:blip r:embed="rId6"/>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sym typeface="Avenir"/>
              </a:rPr>
              <a:t>Working with Fresh Cells/Nuclei Can Have Some Challenges</a:t>
            </a:r>
            <a:endParaRPr dirty="0">
              <a:solidFill>
                <a:srgbClr val="020056"/>
              </a:solidFill>
            </a:endParaRPr>
          </a:p>
        </p:txBody>
      </p:sp>
      <p:sp>
        <p:nvSpPr>
          <p:cNvPr id="9" name="TextBox 8">
            <a:extLst>
              <a:ext uri="{FF2B5EF4-FFF2-40B4-BE49-F238E27FC236}">
                <a16:creationId xmlns:a16="http://schemas.microsoft.com/office/drawing/2014/main" id="{F3DB3705-76E0-8824-E123-753E5C176821}"/>
              </a:ext>
            </a:extLst>
          </p:cNvPr>
          <p:cNvSpPr txBox="1"/>
          <p:nvPr/>
        </p:nvSpPr>
        <p:spPr>
          <a:xfrm>
            <a:off x="189901" y="3889789"/>
            <a:ext cx="38636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Cells or tissues may suffer the loss of viability from sample transportation</a:t>
            </a:r>
          </a:p>
          <a:p>
            <a:pPr marL="285750" indent="-285750">
              <a:buFont typeface="Arial" panose="020B0604020202020204" pitchFamily="34" charset="0"/>
              <a:buChar char="•"/>
            </a:pPr>
            <a:endParaRPr lang="en-US"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Cryopreservation may not be accessible for long travel </a:t>
            </a:r>
          </a:p>
          <a:p>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p:txBody>
      </p:sp>
      <p:pic>
        <p:nvPicPr>
          <p:cNvPr id="44" name="Picture 43" descr="A black background with a black square&#10;&#10;Description automatically generated with medium confidence">
            <a:extLst>
              <a:ext uri="{FF2B5EF4-FFF2-40B4-BE49-F238E27FC236}">
                <a16:creationId xmlns:a16="http://schemas.microsoft.com/office/drawing/2014/main" id="{733C90E4-B762-E6EF-3D4C-98D5666EAD5D}"/>
              </a:ext>
            </a:extLst>
          </p:cNvPr>
          <p:cNvPicPr>
            <a:picLocks noChangeAspect="1"/>
          </p:cNvPicPr>
          <p:nvPr/>
        </p:nvPicPr>
        <p:blipFill>
          <a:blip r:embed="rId3"/>
          <a:stretch>
            <a:fillRect/>
          </a:stretch>
        </p:blipFill>
        <p:spPr>
          <a:xfrm>
            <a:off x="8313253" y="1406088"/>
            <a:ext cx="2483701" cy="2483701"/>
          </a:xfrm>
          <a:prstGeom prst="rect">
            <a:avLst/>
          </a:prstGeom>
        </p:spPr>
      </p:pic>
      <p:pic>
        <p:nvPicPr>
          <p:cNvPr id="46" name="Picture 45" descr="A truck and clock on a black background&#10;&#10;Description automatically generated">
            <a:extLst>
              <a:ext uri="{FF2B5EF4-FFF2-40B4-BE49-F238E27FC236}">
                <a16:creationId xmlns:a16="http://schemas.microsoft.com/office/drawing/2014/main" id="{F0FD53D4-D7D8-F97E-967B-FDDF29065D49}"/>
              </a:ext>
            </a:extLst>
          </p:cNvPr>
          <p:cNvPicPr>
            <a:picLocks noChangeAspect="1"/>
          </p:cNvPicPr>
          <p:nvPr/>
        </p:nvPicPr>
        <p:blipFill>
          <a:blip r:embed="rId4"/>
          <a:stretch>
            <a:fillRect/>
          </a:stretch>
        </p:blipFill>
        <p:spPr>
          <a:xfrm>
            <a:off x="958156" y="1574948"/>
            <a:ext cx="2005544" cy="1935964"/>
          </a:xfrm>
          <a:prstGeom prst="rect">
            <a:avLst/>
          </a:prstGeom>
        </p:spPr>
      </p:pic>
      <p:sp>
        <p:nvSpPr>
          <p:cNvPr id="47" name="TextBox 46">
            <a:extLst>
              <a:ext uri="{FF2B5EF4-FFF2-40B4-BE49-F238E27FC236}">
                <a16:creationId xmlns:a16="http://schemas.microsoft.com/office/drawing/2014/main" id="{A9B3229C-A7E9-450C-F8F9-F5290A35DBEA}"/>
              </a:ext>
            </a:extLst>
          </p:cNvPr>
          <p:cNvSpPr txBox="1"/>
          <p:nvPr/>
        </p:nvSpPr>
        <p:spPr>
          <a:xfrm>
            <a:off x="4053527" y="3889789"/>
            <a:ext cx="3863626"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Not all cells survive cryopreservation</a:t>
            </a:r>
          </a:p>
          <a:p>
            <a:pPr marL="285750" indent="-285750">
              <a:buFont typeface="Arial" panose="020B0604020202020204" pitchFamily="34" charset="0"/>
              <a:buChar char="•"/>
            </a:pPr>
            <a:endParaRPr lang="en-US"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Proper sample storage and preparation are essential  </a:t>
            </a:r>
          </a:p>
          <a:p>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p:txBody>
      </p:sp>
      <p:pic>
        <p:nvPicPr>
          <p:cNvPr id="49" name="Picture 48" descr="A black background with a black square&#10;&#10;Description automatically generated with medium confidence">
            <a:extLst>
              <a:ext uri="{FF2B5EF4-FFF2-40B4-BE49-F238E27FC236}">
                <a16:creationId xmlns:a16="http://schemas.microsoft.com/office/drawing/2014/main" id="{BD7C002A-CCC0-9190-5A26-0B3B26219D95}"/>
              </a:ext>
            </a:extLst>
          </p:cNvPr>
          <p:cNvPicPr>
            <a:picLocks noChangeAspect="1"/>
          </p:cNvPicPr>
          <p:nvPr/>
        </p:nvPicPr>
        <p:blipFill rotWithShape="1">
          <a:blip r:embed="rId5"/>
          <a:srcRect r="2592" b="15485"/>
          <a:stretch/>
        </p:blipFill>
        <p:spPr>
          <a:xfrm>
            <a:off x="4641468" y="1406088"/>
            <a:ext cx="2600621" cy="2256411"/>
          </a:xfrm>
          <a:prstGeom prst="rect">
            <a:avLst/>
          </a:prstGeom>
        </p:spPr>
      </p:pic>
      <p:sp>
        <p:nvSpPr>
          <p:cNvPr id="50" name="TextBox 49">
            <a:extLst>
              <a:ext uri="{FF2B5EF4-FFF2-40B4-BE49-F238E27FC236}">
                <a16:creationId xmlns:a16="http://schemas.microsoft.com/office/drawing/2014/main" id="{36573E91-C9FA-473F-AA8F-5A12E06524FA}"/>
              </a:ext>
            </a:extLst>
          </p:cNvPr>
          <p:cNvSpPr txBox="1"/>
          <p:nvPr/>
        </p:nvSpPr>
        <p:spPr>
          <a:xfrm>
            <a:off x="8138473" y="3889789"/>
            <a:ext cx="38636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Acquiring precious samples can happen at unpredictable times of day or night</a:t>
            </a:r>
          </a:p>
          <a:p>
            <a:pPr marL="285750" indent="-285750">
              <a:buFont typeface="Arial" panose="020B0604020202020204" pitchFamily="34" charset="0"/>
              <a:buChar char="•"/>
            </a:pPr>
            <a:endParaRPr lang="en-US"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75485"/>
                </a:solidFill>
                <a:latin typeface="Arial" panose="020B0604020202020204" pitchFamily="34" charset="0"/>
                <a:cs typeface="Arial" panose="020B0604020202020204" pitchFamily="34" charset="0"/>
              </a:rPr>
              <a:t>Core lab facilities may not have flexible hours   </a:t>
            </a:r>
          </a:p>
          <a:p>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a:p>
            <a:pPr marL="285750" indent="-285750">
              <a:buFont typeface="Wingdings" pitchFamily="2" charset="2"/>
              <a:buChar char="ü"/>
            </a:pPr>
            <a:endParaRPr lang="en-US" dirty="0">
              <a:solidFill>
                <a:srgbClr val="175485"/>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297C62ED-3C26-A9E7-44AF-C2B03FAAB6BD}"/>
              </a:ext>
            </a:extLst>
          </p:cNvPr>
          <p:cNvSpPr txBox="1"/>
          <p:nvPr/>
        </p:nvSpPr>
        <p:spPr>
          <a:xfrm>
            <a:off x="1960928" y="6004158"/>
            <a:ext cx="8545929" cy="369332"/>
          </a:xfrm>
          <a:prstGeom prst="rect">
            <a:avLst/>
          </a:prstGeom>
          <a:noFill/>
        </p:spPr>
        <p:txBody>
          <a:bodyPr wrap="none" rtlCol="0">
            <a:spAutoFit/>
          </a:bodyPr>
          <a:lstStyle/>
          <a:p>
            <a:r>
              <a:rPr lang="en-US" b="1" dirty="0">
                <a:solidFill>
                  <a:srgbClr val="175485"/>
                </a:solidFill>
                <a:latin typeface="Arial" panose="020B0604020202020204" pitchFamily="34" charset="0"/>
                <a:cs typeface="Arial" panose="020B0604020202020204" pitchFamily="34" charset="0"/>
              </a:rPr>
              <a:t>Sample preservation and stability is top priority to acquire great data quality</a:t>
            </a:r>
          </a:p>
        </p:txBody>
      </p:sp>
    </p:spTree>
    <p:extLst>
      <p:ext uri="{BB962C8B-B14F-4D97-AF65-F5344CB8AC3E}">
        <p14:creationId xmlns:p14="http://schemas.microsoft.com/office/powerpoint/2010/main" val="13627529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Fixing Isolated Nuclei and Cell Suspensions</a:t>
            </a:r>
            <a:endParaRPr dirty="0">
              <a:solidFill>
                <a:srgbClr val="020056"/>
              </a:solidFill>
            </a:endParaRPr>
          </a:p>
        </p:txBody>
      </p:sp>
      <p:pic>
        <p:nvPicPr>
          <p:cNvPr id="2" name="Picture 1" descr="A screenshot of a computer&#10;&#10;Description automatically generated">
            <a:extLst>
              <a:ext uri="{FF2B5EF4-FFF2-40B4-BE49-F238E27FC236}">
                <a16:creationId xmlns:a16="http://schemas.microsoft.com/office/drawing/2014/main" id="{47FDD3FD-483E-69B1-834E-CB2BBD302502}"/>
              </a:ext>
            </a:extLst>
          </p:cNvPr>
          <p:cNvPicPr>
            <a:picLocks noChangeAspect="1"/>
          </p:cNvPicPr>
          <p:nvPr/>
        </p:nvPicPr>
        <p:blipFill>
          <a:blip r:embed="rId3"/>
          <a:stretch>
            <a:fillRect/>
          </a:stretch>
        </p:blipFill>
        <p:spPr>
          <a:xfrm>
            <a:off x="1528789" y="1266939"/>
            <a:ext cx="9304566" cy="4387728"/>
          </a:xfrm>
          <a:prstGeom prst="rect">
            <a:avLst/>
          </a:prstGeom>
        </p:spPr>
      </p:pic>
      <p:sp>
        <p:nvSpPr>
          <p:cNvPr id="3" name="Oval Callout 2">
            <a:extLst>
              <a:ext uri="{FF2B5EF4-FFF2-40B4-BE49-F238E27FC236}">
                <a16:creationId xmlns:a16="http://schemas.microsoft.com/office/drawing/2014/main" id="{0A4D6EEF-5E8D-079D-B621-FFD2A2346D1E}"/>
              </a:ext>
            </a:extLst>
          </p:cNvPr>
          <p:cNvSpPr/>
          <p:nvPr/>
        </p:nvSpPr>
        <p:spPr>
          <a:xfrm>
            <a:off x="4616067" y="1266939"/>
            <a:ext cx="2016087" cy="848297"/>
          </a:xfrm>
          <a:prstGeom prst="wedgeEllipseCallout">
            <a:avLst/>
          </a:prstGeom>
          <a:solidFill>
            <a:schemeClr val="bg1"/>
          </a:solidFill>
          <a:ln w="28575">
            <a:solidFill>
              <a:srgbClr val="0200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Contains formaldehyde!</a:t>
            </a:r>
          </a:p>
        </p:txBody>
      </p:sp>
      <p:sp>
        <p:nvSpPr>
          <p:cNvPr id="5" name="TextBox 4">
            <a:extLst>
              <a:ext uri="{FF2B5EF4-FFF2-40B4-BE49-F238E27FC236}">
                <a16:creationId xmlns:a16="http://schemas.microsoft.com/office/drawing/2014/main" id="{D7050B43-AC4B-0A7E-DC75-58056468D10C}"/>
              </a:ext>
            </a:extLst>
          </p:cNvPr>
          <p:cNvSpPr txBox="1"/>
          <p:nvPr/>
        </p:nvSpPr>
        <p:spPr>
          <a:xfrm>
            <a:off x="3141842" y="5570715"/>
            <a:ext cx="6078459" cy="461665"/>
          </a:xfrm>
          <a:prstGeom prst="rect">
            <a:avLst/>
          </a:prstGeom>
          <a:noFill/>
        </p:spPr>
        <p:txBody>
          <a:bodyPr wrap="none" rtlCol="0">
            <a:spAutoFit/>
          </a:bodyPr>
          <a:lstStyle/>
          <a:p>
            <a:r>
              <a:rPr lang="en-US" sz="1200" i="1" dirty="0">
                <a:solidFill>
                  <a:srgbClr val="105191"/>
                </a:solidFill>
                <a:effectLst/>
                <a:latin typeface="Arial" panose="020B0604020202020204" pitchFamily="34" charset="0"/>
                <a:cs typeface="Arial" panose="020B0604020202020204" pitchFamily="34" charset="0"/>
              </a:rPr>
              <a:t>Demonstrated Protocol | Fixation of Cells &amp; Nuclei for Chromium Fixed RNA Profiling</a:t>
            </a:r>
          </a:p>
          <a:p>
            <a:endParaRPr lang="en-US" sz="1200" i="1" dirty="0">
              <a:latin typeface="Arial" panose="020B0604020202020204" pitchFamily="34" charset="0"/>
              <a:cs typeface="Arial" panose="020B0604020202020204" pitchFamily="34" charset="0"/>
            </a:endParaRPr>
          </a:p>
        </p:txBody>
      </p:sp>
      <p:pic>
        <p:nvPicPr>
          <p:cNvPr id="9" name="Picture 2" descr="Universidad de los Andes Online Courses | Coursera">
            <a:extLst>
              <a:ext uri="{FF2B5EF4-FFF2-40B4-BE49-F238E27FC236}">
                <a16:creationId xmlns:a16="http://schemas.microsoft.com/office/drawing/2014/main" id="{204BEE32-D4E7-C8C7-EC27-B186D9E95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369168"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9E35CD6E-0880-54B1-CEAF-5E361481C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666" y="5995038"/>
            <a:ext cx="2682024" cy="76222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E6CF8763-5FE2-5251-BBA0-60B94DD6A888}"/>
              </a:ext>
            </a:extLst>
          </p:cNvPr>
          <p:cNvPicPr>
            <a:picLocks noChangeAspect="1"/>
          </p:cNvPicPr>
          <p:nvPr/>
        </p:nvPicPr>
        <p:blipFill>
          <a:blip r:embed="rId6"/>
          <a:stretch>
            <a:fillRect/>
          </a:stretch>
        </p:blipFill>
        <p:spPr>
          <a:xfrm>
            <a:off x="2635324" y="5944615"/>
            <a:ext cx="2464231" cy="710336"/>
          </a:xfrm>
          <a:prstGeom prst="rect">
            <a:avLst/>
          </a:prstGeom>
        </p:spPr>
      </p:pic>
    </p:spTree>
    <p:extLst>
      <p:ext uri="{BB962C8B-B14F-4D97-AF65-F5344CB8AC3E}">
        <p14:creationId xmlns:p14="http://schemas.microsoft.com/office/powerpoint/2010/main" val="1060054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page22image34727056">
            <a:extLst>
              <a:ext uri="{FF2B5EF4-FFF2-40B4-BE49-F238E27FC236}">
                <a16:creationId xmlns:a16="http://schemas.microsoft.com/office/drawing/2014/main" id="{91B8C86A-81F4-FB65-58F1-AD020D26E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95225"/>
            <a:ext cx="5641942" cy="192024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667C4AEC-75DB-F604-EABB-50128D884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575" y="3101702"/>
            <a:ext cx="6768825" cy="302297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6;p29">
            <a:extLst>
              <a:ext uri="{FF2B5EF4-FFF2-40B4-BE49-F238E27FC236}">
                <a16:creationId xmlns:a16="http://schemas.microsoft.com/office/drawing/2014/main" id="{C5195A9D-6FE6-5308-925F-CD190637F7D0}"/>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Cell Counting using a Hemocytometer</a:t>
            </a:r>
            <a:endParaRPr dirty="0">
              <a:solidFill>
                <a:srgbClr val="020056"/>
              </a:solidFill>
            </a:endParaRPr>
          </a:p>
        </p:txBody>
      </p:sp>
      <p:pic>
        <p:nvPicPr>
          <p:cNvPr id="2" name="Picture 2" descr="Universidad de los Andes Online Courses | Coursera">
            <a:extLst>
              <a:ext uri="{FF2B5EF4-FFF2-40B4-BE49-F238E27FC236}">
                <a16:creationId xmlns:a16="http://schemas.microsoft.com/office/drawing/2014/main" id="{8E8A58D0-1318-2BC1-1C27-7485805522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logo&#10;&#10;Description automatically generated">
            <a:extLst>
              <a:ext uri="{FF2B5EF4-FFF2-40B4-BE49-F238E27FC236}">
                <a16:creationId xmlns:a16="http://schemas.microsoft.com/office/drawing/2014/main" id="{078B0C91-AE26-F175-2ED9-940B1938E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CEB973-1AFA-21D4-813C-836E01ABB5F3}"/>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017948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5" name="Picture 4" descr="A picture containing furniture, cabinet, indoor&#10;&#10;Description automatically generated">
            <a:extLst>
              <a:ext uri="{FF2B5EF4-FFF2-40B4-BE49-F238E27FC236}">
                <a16:creationId xmlns:a16="http://schemas.microsoft.com/office/drawing/2014/main" id="{AEB81EE4-8EB2-EE7C-987B-E2008343615A}"/>
              </a:ext>
            </a:extLst>
          </p:cNvPr>
          <p:cNvPicPr>
            <a:picLocks noChangeAspect="1"/>
          </p:cNvPicPr>
          <p:nvPr/>
        </p:nvPicPr>
        <p:blipFill>
          <a:blip r:embed="rId3"/>
          <a:stretch>
            <a:fillRect/>
          </a:stretch>
        </p:blipFill>
        <p:spPr>
          <a:xfrm>
            <a:off x="819150" y="1817007"/>
            <a:ext cx="5276850" cy="3967864"/>
          </a:xfrm>
          <a:prstGeom prst="rect">
            <a:avLst/>
          </a:prstGeom>
        </p:spPr>
      </p:pic>
      <p:pic>
        <p:nvPicPr>
          <p:cNvPr id="7" name="Picture 6" descr="A picture containing text, square, outdoor object&#10;&#10;Description automatically generated">
            <a:extLst>
              <a:ext uri="{FF2B5EF4-FFF2-40B4-BE49-F238E27FC236}">
                <a16:creationId xmlns:a16="http://schemas.microsoft.com/office/drawing/2014/main" id="{593642ED-D1E1-8983-9D43-C56318530176}"/>
              </a:ext>
            </a:extLst>
          </p:cNvPr>
          <p:cNvPicPr>
            <a:picLocks noChangeAspect="1"/>
          </p:cNvPicPr>
          <p:nvPr/>
        </p:nvPicPr>
        <p:blipFill>
          <a:blip r:embed="rId4"/>
          <a:stretch>
            <a:fillRect/>
          </a:stretch>
        </p:blipFill>
        <p:spPr>
          <a:xfrm>
            <a:off x="6269612" y="1817006"/>
            <a:ext cx="5225966" cy="3967863"/>
          </a:xfrm>
          <a:prstGeom prst="rect">
            <a:avLst/>
          </a:prstGeom>
        </p:spPr>
      </p:pic>
      <p:sp>
        <p:nvSpPr>
          <p:cNvPr id="3" name="Google Shape;446;p29">
            <a:extLst>
              <a:ext uri="{FF2B5EF4-FFF2-40B4-BE49-F238E27FC236}">
                <a16:creationId xmlns:a16="http://schemas.microsoft.com/office/drawing/2014/main" id="{6470AD6D-CFF2-8575-60F7-D56962B065C2}"/>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Live vs dead cells on the hemocytometer</a:t>
            </a:r>
            <a:endParaRPr dirty="0">
              <a:solidFill>
                <a:srgbClr val="020056"/>
              </a:solidFill>
            </a:endParaRPr>
          </a:p>
        </p:txBody>
      </p:sp>
      <p:pic>
        <p:nvPicPr>
          <p:cNvPr id="2" name="Picture 2" descr="Universidad de los Andes Online Courses | Coursera">
            <a:extLst>
              <a:ext uri="{FF2B5EF4-FFF2-40B4-BE49-F238E27FC236}">
                <a16:creationId xmlns:a16="http://schemas.microsoft.com/office/drawing/2014/main" id="{B908D3E6-03C9-A684-82F5-5E66623CF0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5707C6C2-F8BD-D52F-0B2B-9987AC77EC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5C7A4216-5328-B9CC-1E5A-12971F20916C}"/>
              </a:ext>
            </a:extLst>
          </p:cNvPr>
          <p:cNvPicPr>
            <a:picLocks noChangeAspect="1"/>
          </p:cNvPicPr>
          <p:nvPr/>
        </p:nvPicPr>
        <p:blipFill>
          <a:blip r:embed="rId7"/>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24513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0D3B0-03A0-E981-6303-CCBCA5B62874}"/>
              </a:ext>
            </a:extLst>
          </p:cNvPr>
          <p:cNvSpPr>
            <a:spLocks noGrp="1"/>
          </p:cNvSpPr>
          <p:nvPr>
            <p:ph type="title"/>
          </p:nvPr>
        </p:nvSpPr>
        <p:spPr>
          <a:xfrm>
            <a:off x="340764" y="180624"/>
            <a:ext cx="11241636" cy="733777"/>
          </a:xfrm>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Chromium Fixed RNA Profiling –Overview  </a:t>
            </a:r>
          </a:p>
        </p:txBody>
      </p:sp>
      <p:pic>
        <p:nvPicPr>
          <p:cNvPr id="4" name="Picture 3" descr="A diagram of a diagram of a laboratory&#10;&#10;Description automatically generated with medium confidence">
            <a:extLst>
              <a:ext uri="{FF2B5EF4-FFF2-40B4-BE49-F238E27FC236}">
                <a16:creationId xmlns:a16="http://schemas.microsoft.com/office/drawing/2014/main" id="{0901FCE6-27D5-0F54-8257-2D0CDF1F9078}"/>
              </a:ext>
            </a:extLst>
          </p:cNvPr>
          <p:cNvPicPr>
            <a:picLocks noChangeAspect="1"/>
          </p:cNvPicPr>
          <p:nvPr/>
        </p:nvPicPr>
        <p:blipFill>
          <a:blip r:embed="rId3"/>
          <a:stretch>
            <a:fillRect/>
          </a:stretch>
        </p:blipFill>
        <p:spPr>
          <a:xfrm>
            <a:off x="669337" y="1519505"/>
            <a:ext cx="10913063" cy="3440802"/>
          </a:xfrm>
          <a:prstGeom prst="rect">
            <a:avLst/>
          </a:prstGeom>
        </p:spPr>
      </p:pic>
      <p:pic>
        <p:nvPicPr>
          <p:cNvPr id="6" name="Picture 2" descr="Universidad de los Andes Online Courses | Coursera">
            <a:extLst>
              <a:ext uri="{FF2B5EF4-FFF2-40B4-BE49-F238E27FC236}">
                <a16:creationId xmlns:a16="http://schemas.microsoft.com/office/drawing/2014/main" id="{F5104AAA-D3F2-FB16-1D9A-9217400DD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21A93A76-3B6E-96D4-9A0F-2DC8365AE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CB88D402-80F2-9993-D267-9A0079730FE5}"/>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671256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0D3B0-03A0-E981-6303-CCBCA5B62874}"/>
              </a:ext>
            </a:extLst>
          </p:cNvPr>
          <p:cNvSpPr>
            <a:spLocks noGrp="1"/>
          </p:cNvSpPr>
          <p:nvPr>
            <p:ph type="title"/>
          </p:nvPr>
        </p:nvSpPr>
        <p:spPr>
          <a:xfrm>
            <a:off x="340764" y="180624"/>
            <a:ext cx="11241636" cy="733777"/>
          </a:xfrm>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Chromium Fixed RNA Profiling–Probe Hybridization  </a:t>
            </a:r>
          </a:p>
        </p:txBody>
      </p:sp>
      <p:pic>
        <p:nvPicPr>
          <p:cNvPr id="6" name="Picture 2" descr="Universidad de los Andes Online Courses | Coursera">
            <a:extLst>
              <a:ext uri="{FF2B5EF4-FFF2-40B4-BE49-F238E27FC236}">
                <a16:creationId xmlns:a16="http://schemas.microsoft.com/office/drawing/2014/main" id="{F5104AAA-D3F2-FB16-1D9A-9217400DD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21A93A76-3B6E-96D4-9A0F-2DC8365AE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CB88D402-80F2-9993-D267-9A0079730FE5}"/>
              </a:ext>
            </a:extLst>
          </p:cNvPr>
          <p:cNvPicPr>
            <a:picLocks noChangeAspect="1"/>
          </p:cNvPicPr>
          <p:nvPr/>
        </p:nvPicPr>
        <p:blipFill>
          <a:blip r:embed="rId5"/>
          <a:stretch>
            <a:fillRect/>
          </a:stretch>
        </p:blipFill>
        <p:spPr>
          <a:xfrm>
            <a:off x="3059140" y="5944615"/>
            <a:ext cx="2464231" cy="710336"/>
          </a:xfrm>
          <a:prstGeom prst="rect">
            <a:avLst/>
          </a:prstGeom>
        </p:spPr>
      </p:pic>
      <p:pic>
        <p:nvPicPr>
          <p:cNvPr id="1026" name="Picture 2" descr="Single Cell Gene Expression Flex - 10x Genomics">
            <a:extLst>
              <a:ext uri="{FF2B5EF4-FFF2-40B4-BE49-F238E27FC236}">
                <a16:creationId xmlns:a16="http://schemas.microsoft.com/office/drawing/2014/main" id="{51F63502-3228-2CCA-7F35-A91D15D9A0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160" b="9041"/>
          <a:stretch/>
        </p:blipFill>
        <p:spPr bwMode="auto">
          <a:xfrm>
            <a:off x="1026026" y="1052186"/>
            <a:ext cx="9871112" cy="4208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703BF6-4ADB-07FC-3699-1FEEB1C31432}"/>
              </a:ext>
            </a:extLst>
          </p:cNvPr>
          <p:cNvSpPr txBox="1"/>
          <p:nvPr/>
        </p:nvSpPr>
        <p:spPr>
          <a:xfrm>
            <a:off x="4291255" y="5260931"/>
            <a:ext cx="3152658" cy="369332"/>
          </a:xfrm>
          <a:prstGeom prst="rect">
            <a:avLst/>
          </a:prstGeom>
          <a:noFill/>
        </p:spPr>
        <p:txBody>
          <a:bodyPr wrap="none" rtlCol="0">
            <a:spAutoFit/>
          </a:bodyPr>
          <a:lstStyle/>
          <a:p>
            <a:r>
              <a:rPr lang="en-US" i="1" dirty="0">
                <a:solidFill>
                  <a:srgbClr val="175485"/>
                </a:solidFill>
              </a:rPr>
              <a:t>10X Genomics Fixed RNA Assay </a:t>
            </a:r>
          </a:p>
        </p:txBody>
      </p:sp>
    </p:spTree>
    <p:extLst>
      <p:ext uri="{BB962C8B-B14F-4D97-AF65-F5344CB8AC3E}">
        <p14:creationId xmlns:p14="http://schemas.microsoft.com/office/powerpoint/2010/main" val="37482633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0D3B0-03A0-E981-6303-CCBCA5B62874}"/>
              </a:ext>
            </a:extLst>
          </p:cNvPr>
          <p:cNvSpPr>
            <a:spLocks noGrp="1"/>
          </p:cNvSpPr>
          <p:nvPr>
            <p:ph type="title"/>
          </p:nvPr>
        </p:nvSpPr>
        <p:spPr>
          <a:xfrm>
            <a:off x="340764" y="180624"/>
            <a:ext cx="11241636" cy="733777"/>
          </a:xfrm>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Chromium Fixed RNA Profiling Chemistry </a:t>
            </a:r>
          </a:p>
        </p:txBody>
      </p:sp>
      <p:pic>
        <p:nvPicPr>
          <p:cNvPr id="5" name="Picture 4" descr="A close up of a graph&#10;&#10;Description automatically generated">
            <a:extLst>
              <a:ext uri="{FF2B5EF4-FFF2-40B4-BE49-F238E27FC236}">
                <a16:creationId xmlns:a16="http://schemas.microsoft.com/office/drawing/2014/main" id="{596396CA-CA1D-DC01-3940-D3E75B3BC7FC}"/>
              </a:ext>
            </a:extLst>
          </p:cNvPr>
          <p:cNvPicPr>
            <a:picLocks noChangeAspect="1"/>
          </p:cNvPicPr>
          <p:nvPr/>
        </p:nvPicPr>
        <p:blipFill>
          <a:blip r:embed="rId3"/>
          <a:stretch>
            <a:fillRect/>
          </a:stretch>
        </p:blipFill>
        <p:spPr>
          <a:xfrm>
            <a:off x="6664820" y="5817030"/>
            <a:ext cx="5353050" cy="1023851"/>
          </a:xfrm>
          <a:prstGeom prst="rect">
            <a:avLst/>
          </a:prstGeom>
        </p:spPr>
      </p:pic>
      <p:pic>
        <p:nvPicPr>
          <p:cNvPr id="7" name="Picture 6" descr="A blue and white bar with black text&#10;&#10;Description automatically generated">
            <a:extLst>
              <a:ext uri="{FF2B5EF4-FFF2-40B4-BE49-F238E27FC236}">
                <a16:creationId xmlns:a16="http://schemas.microsoft.com/office/drawing/2014/main" id="{0E6462D9-EEA5-5570-11C2-D497DCC0A467}"/>
              </a:ext>
            </a:extLst>
          </p:cNvPr>
          <p:cNvPicPr>
            <a:picLocks noChangeAspect="1"/>
          </p:cNvPicPr>
          <p:nvPr/>
        </p:nvPicPr>
        <p:blipFill>
          <a:blip r:embed="rId4"/>
          <a:stretch>
            <a:fillRect/>
          </a:stretch>
        </p:blipFill>
        <p:spPr>
          <a:xfrm>
            <a:off x="340764" y="5894308"/>
            <a:ext cx="4952998" cy="946573"/>
          </a:xfrm>
          <a:prstGeom prst="rect">
            <a:avLst/>
          </a:prstGeom>
        </p:spPr>
      </p:pic>
      <p:pic>
        <p:nvPicPr>
          <p:cNvPr id="2050" name="Picture 2" descr="10X Genomics Single Cell Services – Gene Expression Center – UW–Madison">
            <a:extLst>
              <a:ext uri="{FF2B5EF4-FFF2-40B4-BE49-F238E27FC236}">
                <a16:creationId xmlns:a16="http://schemas.microsoft.com/office/drawing/2014/main" id="{7300899E-56CF-802F-114F-E8D940276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147" y="914401"/>
            <a:ext cx="2394397" cy="1396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romium Single Cell 3' Reagent Kits User Guide (v3.1 Chemistry) - Official  10x Genomics Support">
            <a:extLst>
              <a:ext uri="{FF2B5EF4-FFF2-40B4-BE49-F238E27FC236}">
                <a16:creationId xmlns:a16="http://schemas.microsoft.com/office/drawing/2014/main" id="{C692C075-0546-68E1-0B48-2D85A5451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517" y="986069"/>
            <a:ext cx="3136403" cy="1052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10;&#10;Description automatically generated">
            <a:extLst>
              <a:ext uri="{FF2B5EF4-FFF2-40B4-BE49-F238E27FC236}">
                <a16:creationId xmlns:a16="http://schemas.microsoft.com/office/drawing/2014/main" id="{B178D728-088E-DD7F-0042-5865FE8E21E3}"/>
              </a:ext>
            </a:extLst>
          </p:cNvPr>
          <p:cNvPicPr>
            <a:picLocks noChangeAspect="1"/>
          </p:cNvPicPr>
          <p:nvPr/>
        </p:nvPicPr>
        <p:blipFill>
          <a:blip r:embed="rId7"/>
          <a:stretch>
            <a:fillRect/>
          </a:stretch>
        </p:blipFill>
        <p:spPr>
          <a:xfrm>
            <a:off x="775216" y="2228540"/>
            <a:ext cx="3746500" cy="3594100"/>
          </a:xfrm>
          <a:prstGeom prst="rect">
            <a:avLst/>
          </a:prstGeom>
        </p:spPr>
      </p:pic>
      <p:pic>
        <p:nvPicPr>
          <p:cNvPr id="11" name="Picture 10" descr="A diagram of a dna sequence&#10;&#10;Description automatically generated">
            <a:extLst>
              <a:ext uri="{FF2B5EF4-FFF2-40B4-BE49-F238E27FC236}">
                <a16:creationId xmlns:a16="http://schemas.microsoft.com/office/drawing/2014/main" id="{AA973BB3-7027-E88C-6CF7-556F1C34C3D4}"/>
              </a:ext>
            </a:extLst>
          </p:cNvPr>
          <p:cNvPicPr>
            <a:picLocks noChangeAspect="1"/>
          </p:cNvPicPr>
          <p:nvPr/>
        </p:nvPicPr>
        <p:blipFill>
          <a:blip r:embed="rId8"/>
          <a:stretch>
            <a:fillRect/>
          </a:stretch>
        </p:blipFill>
        <p:spPr>
          <a:xfrm>
            <a:off x="7119387" y="2311133"/>
            <a:ext cx="4443916" cy="3099391"/>
          </a:xfrm>
          <a:prstGeom prst="rect">
            <a:avLst/>
          </a:prstGeom>
        </p:spPr>
      </p:pic>
    </p:spTree>
    <p:extLst>
      <p:ext uri="{BB962C8B-B14F-4D97-AF65-F5344CB8AC3E}">
        <p14:creationId xmlns:p14="http://schemas.microsoft.com/office/powerpoint/2010/main" val="20498533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dirty="0">
                <a:solidFill>
                  <a:srgbClr val="020056"/>
                </a:solidFill>
                <a:latin typeface="Avenir Book" panose="02000503020000020003" pitchFamily="2" charset="0"/>
                <a:cs typeface="Arial" panose="020B0604020202020204" pitchFamily="34" charset="0"/>
              </a:rPr>
              <a:t>Chromium Fixed RNA Profiling–Cell Loading</a:t>
            </a:r>
            <a:endParaRPr lang="en-US" sz="2800" b="1" dirty="0">
              <a:solidFill>
                <a:srgbClr val="020056"/>
              </a:solidFill>
              <a:latin typeface="Avenir Book" panose="02000503020000020003" pitchFamily="2" charset="0"/>
              <a:cs typeface="Arial" panose="020B0604020202020204" pitchFamily="34" charset="0"/>
            </a:endParaRPr>
          </a:p>
        </p:txBody>
      </p:sp>
      <p:pic>
        <p:nvPicPr>
          <p:cNvPr id="4" name="Picture 4">
            <a:extLst>
              <a:ext uri="{FF2B5EF4-FFF2-40B4-BE49-F238E27FC236}">
                <a16:creationId xmlns:a16="http://schemas.microsoft.com/office/drawing/2014/main" id="{23AB50DF-D357-8008-991B-8CE0F5A3D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929"/>
          <a:stretch/>
        </p:blipFill>
        <p:spPr bwMode="auto">
          <a:xfrm>
            <a:off x="8033963" y="934688"/>
            <a:ext cx="3940097" cy="2761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D8C65A-30A0-A994-27E9-078524797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19" r="23954"/>
          <a:stretch/>
        </p:blipFill>
        <p:spPr bwMode="auto">
          <a:xfrm>
            <a:off x="3609635" y="934688"/>
            <a:ext cx="4103649" cy="27614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A1EBBBE-4687-0FB0-5F5A-C88E920D4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91"/>
          <a:stretch/>
        </p:blipFill>
        <p:spPr bwMode="auto">
          <a:xfrm>
            <a:off x="609600" y="895102"/>
            <a:ext cx="2629859" cy="2761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iagram of a chemical process&#10;&#10;Description automatically generated">
            <a:extLst>
              <a:ext uri="{FF2B5EF4-FFF2-40B4-BE49-F238E27FC236}">
                <a16:creationId xmlns:a16="http://schemas.microsoft.com/office/drawing/2014/main" id="{2C3BD501-9FD4-2196-8C58-5E4BC7AA619E}"/>
              </a:ext>
            </a:extLst>
          </p:cNvPr>
          <p:cNvPicPr>
            <a:picLocks noChangeAspect="1"/>
          </p:cNvPicPr>
          <p:nvPr/>
        </p:nvPicPr>
        <p:blipFill>
          <a:blip r:embed="rId4"/>
          <a:stretch>
            <a:fillRect/>
          </a:stretch>
        </p:blipFill>
        <p:spPr>
          <a:xfrm>
            <a:off x="2760684" y="3859653"/>
            <a:ext cx="6145321" cy="2817723"/>
          </a:xfrm>
          <a:prstGeom prst="rect">
            <a:avLst/>
          </a:prstGeom>
        </p:spPr>
      </p:pic>
    </p:spTree>
    <p:extLst>
      <p:ext uri="{BB962C8B-B14F-4D97-AF65-F5344CB8AC3E}">
        <p14:creationId xmlns:p14="http://schemas.microsoft.com/office/powerpoint/2010/main" val="1145056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dirty="0">
                <a:solidFill>
                  <a:srgbClr val="175485"/>
                </a:solidFill>
                <a:latin typeface="Avenir Book" panose="02000503020000020003" pitchFamily="2" charset="0"/>
              </a:rPr>
              <a:t>Determine the number of cells we want to load</a:t>
            </a:r>
          </a:p>
        </p:txBody>
      </p:sp>
      <p:pic>
        <p:nvPicPr>
          <p:cNvPr id="4" name="Picture 2" descr="What is the maximum number of cells that can be profiled ...">
            <a:extLst>
              <a:ext uri="{FF2B5EF4-FFF2-40B4-BE49-F238E27FC236}">
                <a16:creationId xmlns:a16="http://schemas.microsoft.com/office/drawing/2014/main" id="{FA20AAC4-3979-0A8E-2A94-FA7426B5F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060" y="1448611"/>
            <a:ext cx="5953340" cy="4787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hart&#10;&#10;Description automatically generated">
            <a:extLst>
              <a:ext uri="{FF2B5EF4-FFF2-40B4-BE49-F238E27FC236}">
                <a16:creationId xmlns:a16="http://schemas.microsoft.com/office/drawing/2014/main" id="{26E46C98-B428-10AA-0A63-D72D51B1262C}"/>
              </a:ext>
            </a:extLst>
          </p:cNvPr>
          <p:cNvPicPr>
            <a:picLocks noChangeAspect="1"/>
          </p:cNvPicPr>
          <p:nvPr/>
        </p:nvPicPr>
        <p:blipFill>
          <a:blip r:embed="rId3"/>
          <a:stretch>
            <a:fillRect/>
          </a:stretch>
        </p:blipFill>
        <p:spPr>
          <a:xfrm>
            <a:off x="168443" y="826718"/>
            <a:ext cx="5013700" cy="5943599"/>
          </a:xfrm>
          <a:prstGeom prst="rect">
            <a:avLst/>
          </a:prstGeom>
        </p:spPr>
      </p:pic>
    </p:spTree>
    <p:extLst>
      <p:ext uri="{BB962C8B-B14F-4D97-AF65-F5344CB8AC3E}">
        <p14:creationId xmlns:p14="http://schemas.microsoft.com/office/powerpoint/2010/main" val="3975229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p9">
            <a:extLst>
              <a:ext uri="{FF2B5EF4-FFF2-40B4-BE49-F238E27FC236}">
                <a16:creationId xmlns:a16="http://schemas.microsoft.com/office/drawing/2014/main" id="{1A47DD1D-BAB4-02AF-3921-338A3BB6DFBF}"/>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600" dirty="0">
                <a:solidFill>
                  <a:srgbClr val="020056"/>
                </a:solidFill>
                <a:latin typeface="Avenir Book" panose="02000503020000020003" pitchFamily="2" charset="0"/>
                <a:ea typeface="Avenir"/>
                <a:cs typeface="Avenir"/>
                <a:sym typeface="Avenir"/>
              </a:rPr>
              <a:t>Post-GEM formation</a:t>
            </a:r>
            <a:endParaRPr sz="3600" dirty="0">
              <a:solidFill>
                <a:srgbClr val="020056"/>
              </a:solidFill>
              <a:latin typeface="Avenir Book" panose="02000503020000020003" pitchFamily="2" charset="0"/>
            </a:endParaRPr>
          </a:p>
        </p:txBody>
      </p:sp>
      <p:sp>
        <p:nvSpPr>
          <p:cNvPr id="7" name="TextBox 6">
            <a:extLst>
              <a:ext uri="{FF2B5EF4-FFF2-40B4-BE49-F238E27FC236}">
                <a16:creationId xmlns:a16="http://schemas.microsoft.com/office/drawing/2014/main" id="{59FC1268-0550-1217-7804-5D51DE3DB68C}"/>
              </a:ext>
            </a:extLst>
          </p:cNvPr>
          <p:cNvSpPr txBox="1"/>
          <p:nvPr/>
        </p:nvSpPr>
        <p:spPr>
          <a:xfrm>
            <a:off x="8306891" y="1373077"/>
            <a:ext cx="3216442" cy="258532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What we have now:</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a:t>
            </a:r>
            <a:r>
              <a:rPr lang="en-US" sz="2400" dirty="0">
                <a:effectLst/>
                <a:latin typeface="Arial" panose="020B0604020202020204" pitchFamily="34" charset="0"/>
                <a:cs typeface="Arial" panose="020B0604020202020204" pitchFamily="34" charset="0"/>
              </a:rPr>
              <a:t>ead 1 sequencing primer </a:t>
            </a:r>
          </a:p>
          <a:p>
            <a:pPr marL="285750" indent="-285750">
              <a:buFont typeface="Arial" panose="020B0604020202020204" pitchFamily="34" charset="0"/>
              <a:buChar char="•"/>
            </a:pPr>
            <a:r>
              <a:rPr lang="en-US" sz="2400" dirty="0">
                <a:effectLst/>
                <a:latin typeface="Arial" panose="020B0604020202020204" pitchFamily="34" charset="0"/>
                <a:cs typeface="Arial" panose="020B0604020202020204" pitchFamily="34" charset="0"/>
              </a:rPr>
              <a:t>Barcode </a:t>
            </a:r>
          </a:p>
          <a:p>
            <a:pPr marL="285750" indent="-285750">
              <a:buFont typeface="Arial" panose="020B0604020202020204" pitchFamily="34" charset="0"/>
              <a:buChar char="•"/>
            </a:pPr>
            <a:r>
              <a:rPr lang="en-US" sz="2400" dirty="0">
                <a:effectLst/>
                <a:latin typeface="Arial" panose="020B0604020202020204" pitchFamily="34" charset="0"/>
                <a:cs typeface="Arial" panose="020B0604020202020204" pitchFamily="34" charset="0"/>
              </a:rPr>
              <a:t>UMI</a:t>
            </a:r>
          </a:p>
          <a:p>
            <a:pPr marL="285750" indent="-285750">
              <a:buFont typeface="Arial" panose="020B0604020202020204" pitchFamily="34" charset="0"/>
              <a:buChar char="•"/>
            </a:pPr>
            <a:r>
              <a:rPr lang="en-US" sz="2400" dirty="0">
                <a:effectLst/>
                <a:latin typeface="Arial" panose="020B0604020202020204" pitchFamily="34" charset="0"/>
                <a:cs typeface="Arial" panose="020B0604020202020204" pitchFamily="34" charset="0"/>
              </a:rPr>
              <a:t>poly(dT) sequence </a:t>
            </a:r>
          </a:p>
          <a:p>
            <a:endParaRPr lang="en-US" dirty="0"/>
          </a:p>
        </p:txBody>
      </p:sp>
      <p:pic>
        <p:nvPicPr>
          <p:cNvPr id="3" name="Picture 2" descr="Universidad de los Andes Online Courses | Coursera">
            <a:extLst>
              <a:ext uri="{FF2B5EF4-FFF2-40B4-BE49-F238E27FC236}">
                <a16:creationId xmlns:a16="http://schemas.microsoft.com/office/drawing/2014/main" id="{3A2838CA-50EF-5882-8B50-F57D6AA14A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Description automatically generated">
            <a:extLst>
              <a:ext uri="{FF2B5EF4-FFF2-40B4-BE49-F238E27FC236}">
                <a16:creationId xmlns:a16="http://schemas.microsoft.com/office/drawing/2014/main" id="{F57BBBEB-0314-1FBA-AE10-9735BBCCC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9C1B0F97-FB5E-36CC-63CA-D8CE4FB4A3FF}"/>
              </a:ext>
            </a:extLst>
          </p:cNvPr>
          <p:cNvPicPr>
            <a:picLocks noChangeAspect="1"/>
          </p:cNvPicPr>
          <p:nvPr/>
        </p:nvPicPr>
        <p:blipFill>
          <a:blip r:embed="rId6"/>
          <a:stretch>
            <a:fillRect/>
          </a:stretch>
        </p:blipFill>
        <p:spPr>
          <a:xfrm>
            <a:off x="3059140" y="5944615"/>
            <a:ext cx="2464231" cy="710336"/>
          </a:xfrm>
          <a:prstGeom prst="rect">
            <a:avLst/>
          </a:prstGeom>
        </p:spPr>
      </p:pic>
      <p:pic>
        <p:nvPicPr>
          <p:cNvPr id="9" name="Picture 8" descr="A diagram of a dna sequence&#10;&#10;Description automatically generated with medium confidence">
            <a:extLst>
              <a:ext uri="{FF2B5EF4-FFF2-40B4-BE49-F238E27FC236}">
                <a16:creationId xmlns:a16="http://schemas.microsoft.com/office/drawing/2014/main" id="{1EF1B098-E22A-92BC-B561-084999D60569}"/>
              </a:ext>
            </a:extLst>
          </p:cNvPr>
          <p:cNvPicPr>
            <a:picLocks noChangeAspect="1"/>
          </p:cNvPicPr>
          <p:nvPr/>
        </p:nvPicPr>
        <p:blipFill>
          <a:blip r:embed="rId7"/>
          <a:stretch>
            <a:fillRect/>
          </a:stretch>
        </p:blipFill>
        <p:spPr>
          <a:xfrm>
            <a:off x="633655" y="1098549"/>
            <a:ext cx="7315200" cy="4673600"/>
          </a:xfrm>
          <a:prstGeom prst="rect">
            <a:avLst/>
          </a:prstGeom>
        </p:spPr>
      </p:pic>
    </p:spTree>
    <p:extLst>
      <p:ext uri="{BB962C8B-B14F-4D97-AF65-F5344CB8AC3E}">
        <p14:creationId xmlns:p14="http://schemas.microsoft.com/office/powerpoint/2010/main" val="1761274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50" name="Google Shape;250;g109004492d9_2_66"/>
          <p:cNvPicPr preferRelativeResize="0"/>
          <p:nvPr/>
        </p:nvPicPr>
        <p:blipFill rotWithShape="1">
          <a:blip r:embed="rId3">
            <a:alphaModFix/>
          </a:blip>
          <a:srcRect l="5249" t="11388" b="4123"/>
          <a:stretch/>
        </p:blipFill>
        <p:spPr>
          <a:xfrm>
            <a:off x="8496268" y="2097600"/>
            <a:ext cx="2945201" cy="2386368"/>
          </a:xfrm>
          <a:prstGeom prst="rect">
            <a:avLst/>
          </a:prstGeom>
          <a:noFill/>
          <a:ln>
            <a:noFill/>
          </a:ln>
        </p:spPr>
      </p:pic>
      <p:grpSp>
        <p:nvGrpSpPr>
          <p:cNvPr id="251" name="Google Shape;251;g109004492d9_2_66"/>
          <p:cNvGrpSpPr/>
          <p:nvPr/>
        </p:nvGrpSpPr>
        <p:grpSpPr>
          <a:xfrm>
            <a:off x="611965" y="1988946"/>
            <a:ext cx="7694175" cy="2603676"/>
            <a:chOff x="154175" y="1515575"/>
            <a:chExt cx="5505276" cy="1776526"/>
          </a:xfrm>
        </p:grpSpPr>
        <p:pic>
          <p:nvPicPr>
            <p:cNvPr id="252" name="Google Shape;252;g109004492d9_2_66"/>
            <p:cNvPicPr preferRelativeResize="0"/>
            <p:nvPr/>
          </p:nvPicPr>
          <p:blipFill rotWithShape="1">
            <a:blip r:embed="rId4">
              <a:alphaModFix/>
            </a:blip>
            <a:srcRect l="4951" t="47912" r="44576" b="6954"/>
            <a:stretch/>
          </p:blipFill>
          <p:spPr>
            <a:xfrm>
              <a:off x="154175" y="1515575"/>
              <a:ext cx="4615351" cy="1776526"/>
            </a:xfrm>
            <a:prstGeom prst="rect">
              <a:avLst/>
            </a:prstGeom>
            <a:noFill/>
            <a:ln>
              <a:noFill/>
            </a:ln>
          </p:spPr>
        </p:pic>
        <p:pic>
          <p:nvPicPr>
            <p:cNvPr id="253" name="Google Shape;253;g109004492d9_2_66"/>
            <p:cNvPicPr preferRelativeResize="0"/>
            <p:nvPr/>
          </p:nvPicPr>
          <p:blipFill rotWithShape="1">
            <a:blip r:embed="rId4">
              <a:alphaModFix/>
            </a:blip>
            <a:srcRect l="55127" t="63551" r="35887" b="20293"/>
            <a:stretch/>
          </p:blipFill>
          <p:spPr>
            <a:xfrm>
              <a:off x="4837875" y="2166150"/>
              <a:ext cx="821576" cy="635925"/>
            </a:xfrm>
            <a:prstGeom prst="rect">
              <a:avLst/>
            </a:prstGeom>
            <a:noFill/>
            <a:ln>
              <a:noFill/>
            </a:ln>
          </p:spPr>
        </p:pic>
      </p:grpSp>
      <p:sp>
        <p:nvSpPr>
          <p:cNvPr id="254" name="Google Shape;254;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55" name="Google Shape;255;g109004492d9_2_66"/>
          <p:cNvSpPr txBox="1"/>
          <p:nvPr/>
        </p:nvSpPr>
        <p:spPr>
          <a:xfrm>
            <a:off x="8844100" y="4550618"/>
            <a:ext cx="2391200" cy="615513"/>
          </a:xfrm>
          <a:prstGeom prst="rect">
            <a:avLst/>
          </a:prstGeom>
          <a:noFill/>
          <a:ln>
            <a:noFill/>
          </a:ln>
        </p:spPr>
        <p:txBody>
          <a:bodyPr spcFirstLastPara="1" wrap="square" lIns="121900" tIns="121900" rIns="121900" bIns="121900" anchor="t" anchorCtr="0">
            <a:spAutoFit/>
          </a:bodyPr>
          <a:lstStyle/>
          <a:p>
            <a:r>
              <a:rPr lang="en-US" sz="2400" b="1">
                <a:latin typeface="IBM Plex Sans"/>
                <a:ea typeface="IBM Plex Sans"/>
                <a:cs typeface="IBM Plex Sans"/>
                <a:sym typeface="IBM Plex Sans"/>
              </a:rPr>
              <a:t>Data Analysis</a:t>
            </a:r>
            <a:endParaRPr sz="2400" b="1">
              <a:latin typeface="IBM Plex Sans"/>
              <a:ea typeface="IBM Plex Sans"/>
              <a:cs typeface="IBM Plex Sans"/>
              <a:sym typeface="IBM Plex Sans"/>
            </a:endParaRPr>
          </a:p>
        </p:txBody>
      </p:sp>
      <p:sp>
        <p:nvSpPr>
          <p:cNvPr id="256" name="Google Shape;256;g109004492d9_2_66"/>
          <p:cNvSpPr txBox="1"/>
          <p:nvPr/>
        </p:nvSpPr>
        <p:spPr>
          <a:xfrm>
            <a:off x="3044100" y="6229167"/>
            <a:ext cx="9476350" cy="451302"/>
          </a:xfrm>
          <a:prstGeom prst="rect">
            <a:avLst/>
          </a:prstGeom>
          <a:noFill/>
          <a:ln>
            <a:noFill/>
          </a:ln>
        </p:spPr>
        <p:txBody>
          <a:bodyPr spcFirstLastPara="1" wrap="square" lIns="121900" tIns="121900" rIns="121900" bIns="121900" anchor="t" anchorCtr="0">
            <a:spAutoFit/>
          </a:bodyPr>
          <a:lstStyle/>
          <a:p>
            <a:r>
              <a:rPr lang="en-US" sz="1333">
                <a:solidFill>
                  <a:schemeClr val="dk2"/>
                </a:solidFill>
              </a:rPr>
              <a:t>﻿”Bulk RNA sequencing vs Single-cell RNA sequencing”, Velmeshev (2019)</a:t>
            </a:r>
            <a:endParaRPr sz="1333">
              <a:solidFill>
                <a:schemeClr val="dk2"/>
              </a:solidFill>
            </a:endParaRPr>
          </a:p>
        </p:txBody>
      </p:sp>
      <p:sp>
        <p:nvSpPr>
          <p:cNvPr id="2" name="Rectangle 2">
            <a:extLst>
              <a:ext uri="{FF2B5EF4-FFF2-40B4-BE49-F238E27FC236}">
                <a16:creationId xmlns:a16="http://schemas.microsoft.com/office/drawing/2014/main" id="{70812630-96DF-EACB-0CB3-6331ABF02784}"/>
              </a:ext>
            </a:extLst>
          </p:cNvPr>
          <p:cNvSpPr>
            <a:spLocks noChangeArrowheads="1"/>
          </p:cNvSpPr>
          <p:nvPr/>
        </p:nvSpPr>
        <p:spPr bwMode="auto">
          <a:xfrm>
            <a:off x="419100" y="0"/>
            <a:ext cx="1410485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Google Shape;446;p29">
            <a:extLst>
              <a:ext uri="{FF2B5EF4-FFF2-40B4-BE49-F238E27FC236}">
                <a16:creationId xmlns:a16="http://schemas.microsoft.com/office/drawing/2014/main" id="{5863C8F3-3592-8E96-DBDB-D65D656047BB}"/>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General overview of single-cell RNA workflows</a:t>
            </a:r>
            <a:endParaRPr dirty="0">
              <a:solidFill>
                <a:srgbClr val="020056"/>
              </a:solidFill>
            </a:endParaRPr>
          </a:p>
        </p:txBody>
      </p:sp>
      <p:pic>
        <p:nvPicPr>
          <p:cNvPr id="4" name="Picture 2" descr="Universidad de los Andes Online Courses | Coursera">
            <a:extLst>
              <a:ext uri="{FF2B5EF4-FFF2-40B4-BE49-F238E27FC236}">
                <a16:creationId xmlns:a16="http://schemas.microsoft.com/office/drawing/2014/main" id="{89212F30-E30C-C3DE-D6A6-FF659C44FC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4;p9">
            <a:extLst>
              <a:ext uri="{FF2B5EF4-FFF2-40B4-BE49-F238E27FC236}">
                <a16:creationId xmlns:a16="http://schemas.microsoft.com/office/drawing/2014/main" id="{7AF84D57-0BC1-6255-4AAF-E175BBCDC285}"/>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4000" dirty="0">
                <a:solidFill>
                  <a:srgbClr val="020056"/>
                </a:solidFill>
                <a:latin typeface="+mj-lt"/>
                <a:ea typeface="Avenir"/>
                <a:cs typeface="Avenir"/>
                <a:sym typeface="Avenir"/>
              </a:rPr>
              <a:t>Post-Reverse Transcription</a:t>
            </a:r>
            <a:endParaRPr sz="2400" dirty="0">
              <a:solidFill>
                <a:srgbClr val="020056"/>
              </a:solidFill>
              <a:latin typeface="+mj-lt"/>
            </a:endParaRPr>
          </a:p>
        </p:txBody>
      </p:sp>
      <p:sp>
        <p:nvSpPr>
          <p:cNvPr id="6" name="TextBox 5">
            <a:extLst>
              <a:ext uri="{FF2B5EF4-FFF2-40B4-BE49-F238E27FC236}">
                <a16:creationId xmlns:a16="http://schemas.microsoft.com/office/drawing/2014/main" id="{76FBF5EF-7965-2616-F5B4-7EDBE843ED5A}"/>
              </a:ext>
            </a:extLst>
          </p:cNvPr>
          <p:cNvSpPr txBox="1"/>
          <p:nvPr/>
        </p:nvSpPr>
        <p:spPr>
          <a:xfrm>
            <a:off x="8840615" y="2544217"/>
            <a:ext cx="3112724" cy="1477328"/>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What we have:</a:t>
            </a:r>
          </a:p>
          <a:p>
            <a:pPr marL="342900" indent="-342900">
              <a:buFont typeface="Arial" panose="020B0604020202020204" pitchFamily="34" charset="0"/>
              <a:buChar char="•"/>
            </a:pPr>
            <a:r>
              <a:rPr lang="en-US" sz="2400" dirty="0">
                <a:effectLst/>
                <a:latin typeface="Arial" panose="020B0604020202020204" pitchFamily="34" charset="0"/>
                <a:cs typeface="Arial" panose="020B0604020202020204" pitchFamily="34" charset="0"/>
              </a:rPr>
              <a:t>Barcoded, full-length cDNA </a:t>
            </a:r>
          </a:p>
          <a:p>
            <a:endParaRPr lang="en-US" dirty="0"/>
          </a:p>
        </p:txBody>
      </p:sp>
      <p:pic>
        <p:nvPicPr>
          <p:cNvPr id="3" name="Picture 2" descr="Universidad de los Andes Online Courses | Coursera">
            <a:extLst>
              <a:ext uri="{FF2B5EF4-FFF2-40B4-BE49-F238E27FC236}">
                <a16:creationId xmlns:a16="http://schemas.microsoft.com/office/drawing/2014/main" id="{35E6C391-3E66-8505-82D3-C33A1F53B8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51840714-94B8-6960-0A43-D6C0B22C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B811B7DB-6D95-25B3-D0B8-1BFF8C81AB6E}"/>
              </a:ext>
            </a:extLst>
          </p:cNvPr>
          <p:cNvPicPr>
            <a:picLocks noChangeAspect="1"/>
          </p:cNvPicPr>
          <p:nvPr/>
        </p:nvPicPr>
        <p:blipFill>
          <a:blip r:embed="rId6"/>
          <a:stretch>
            <a:fillRect/>
          </a:stretch>
        </p:blipFill>
        <p:spPr>
          <a:xfrm>
            <a:off x="3059140" y="5944615"/>
            <a:ext cx="2464231" cy="710336"/>
          </a:xfrm>
          <a:prstGeom prst="rect">
            <a:avLst/>
          </a:prstGeom>
        </p:spPr>
      </p:pic>
      <p:pic>
        <p:nvPicPr>
          <p:cNvPr id="12" name="Picture 11" descr="A close-up of a test&#10;&#10;Description automatically generated">
            <a:extLst>
              <a:ext uri="{FF2B5EF4-FFF2-40B4-BE49-F238E27FC236}">
                <a16:creationId xmlns:a16="http://schemas.microsoft.com/office/drawing/2014/main" id="{C7B23773-692C-AF93-6F4E-D1C6556787EB}"/>
              </a:ext>
            </a:extLst>
          </p:cNvPr>
          <p:cNvPicPr>
            <a:picLocks noChangeAspect="1"/>
          </p:cNvPicPr>
          <p:nvPr/>
        </p:nvPicPr>
        <p:blipFill>
          <a:blip r:embed="rId7"/>
          <a:stretch>
            <a:fillRect/>
          </a:stretch>
        </p:blipFill>
        <p:spPr>
          <a:xfrm>
            <a:off x="804695" y="1531417"/>
            <a:ext cx="7647613" cy="3502927"/>
          </a:xfrm>
          <a:prstGeom prst="rect">
            <a:avLst/>
          </a:prstGeom>
        </p:spPr>
      </p:pic>
    </p:spTree>
    <p:extLst>
      <p:ext uri="{BB962C8B-B14F-4D97-AF65-F5344CB8AC3E}">
        <p14:creationId xmlns:p14="http://schemas.microsoft.com/office/powerpoint/2010/main" val="861013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4;p9">
            <a:extLst>
              <a:ext uri="{FF2B5EF4-FFF2-40B4-BE49-F238E27FC236}">
                <a16:creationId xmlns:a16="http://schemas.microsoft.com/office/drawing/2014/main" id="{7AF84D57-0BC1-6255-4AAF-E175BBCDC285}"/>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4000" dirty="0">
                <a:solidFill>
                  <a:srgbClr val="020056"/>
                </a:solidFill>
                <a:latin typeface="+mj-lt"/>
                <a:sym typeface="Avenir"/>
              </a:rPr>
              <a:t>Gene Expression Library Construction</a:t>
            </a:r>
            <a:endParaRPr sz="2400" dirty="0">
              <a:solidFill>
                <a:srgbClr val="020056"/>
              </a:solidFill>
              <a:latin typeface="+mj-lt"/>
            </a:endParaRPr>
          </a:p>
        </p:txBody>
      </p:sp>
      <p:sp>
        <p:nvSpPr>
          <p:cNvPr id="6" name="TextBox 5">
            <a:extLst>
              <a:ext uri="{FF2B5EF4-FFF2-40B4-BE49-F238E27FC236}">
                <a16:creationId xmlns:a16="http://schemas.microsoft.com/office/drawing/2014/main" id="{76FBF5EF-7965-2616-F5B4-7EDBE843ED5A}"/>
              </a:ext>
            </a:extLst>
          </p:cNvPr>
          <p:cNvSpPr txBox="1"/>
          <p:nvPr/>
        </p:nvSpPr>
        <p:spPr>
          <a:xfrm>
            <a:off x="8840615" y="2544217"/>
            <a:ext cx="3112724" cy="1477328"/>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What we have:</a:t>
            </a:r>
          </a:p>
          <a:p>
            <a:pPr marL="342900" indent="-342900">
              <a:buFont typeface="Arial" panose="020B0604020202020204" pitchFamily="34" charset="0"/>
              <a:buChar char="•"/>
            </a:pPr>
            <a:r>
              <a:rPr lang="en-US" sz="2400" dirty="0">
                <a:effectLst/>
                <a:latin typeface="Arial" panose="020B0604020202020204" pitchFamily="34" charset="0"/>
                <a:cs typeface="Arial" panose="020B0604020202020204" pitchFamily="34" charset="0"/>
              </a:rPr>
              <a:t>Barcoded, full-length cDNA </a:t>
            </a:r>
          </a:p>
          <a:p>
            <a:endParaRPr lang="en-US" dirty="0"/>
          </a:p>
        </p:txBody>
      </p:sp>
      <p:pic>
        <p:nvPicPr>
          <p:cNvPr id="3" name="Picture 2" descr="Universidad de los Andes Online Courses | Coursera">
            <a:extLst>
              <a:ext uri="{FF2B5EF4-FFF2-40B4-BE49-F238E27FC236}">
                <a16:creationId xmlns:a16="http://schemas.microsoft.com/office/drawing/2014/main" id="{35E6C391-3E66-8505-82D3-C33A1F53B8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51840714-94B8-6960-0A43-D6C0B22C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B811B7DB-6D95-25B3-D0B8-1BFF8C81AB6E}"/>
              </a:ext>
            </a:extLst>
          </p:cNvPr>
          <p:cNvPicPr>
            <a:picLocks noChangeAspect="1"/>
          </p:cNvPicPr>
          <p:nvPr/>
        </p:nvPicPr>
        <p:blipFill>
          <a:blip r:embed="rId6"/>
          <a:stretch>
            <a:fillRect/>
          </a:stretch>
        </p:blipFill>
        <p:spPr>
          <a:xfrm>
            <a:off x="3059140" y="5944615"/>
            <a:ext cx="2464231" cy="710336"/>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446FD784-8E8A-E74A-5CB5-4CA957ED190B}"/>
              </a:ext>
            </a:extLst>
          </p:cNvPr>
          <p:cNvPicPr>
            <a:picLocks noChangeAspect="1"/>
          </p:cNvPicPr>
          <p:nvPr/>
        </p:nvPicPr>
        <p:blipFill>
          <a:blip r:embed="rId7"/>
          <a:stretch>
            <a:fillRect/>
          </a:stretch>
        </p:blipFill>
        <p:spPr>
          <a:xfrm>
            <a:off x="1117846" y="1445087"/>
            <a:ext cx="7356478" cy="3512782"/>
          </a:xfrm>
          <a:prstGeom prst="rect">
            <a:avLst/>
          </a:prstGeom>
        </p:spPr>
      </p:pic>
    </p:spTree>
    <p:extLst>
      <p:ext uri="{BB962C8B-B14F-4D97-AF65-F5344CB8AC3E}">
        <p14:creationId xmlns:p14="http://schemas.microsoft.com/office/powerpoint/2010/main" val="1602538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Add 36.6 µL of master mix + water before adding cells</a:t>
            </a:r>
          </a:p>
        </p:txBody>
      </p:sp>
      <p:pic>
        <p:nvPicPr>
          <p:cNvPr id="8" name="Picture 7" descr="A diagram of a test tube&#10;&#10;Description automatically generated">
            <a:extLst>
              <a:ext uri="{FF2B5EF4-FFF2-40B4-BE49-F238E27FC236}">
                <a16:creationId xmlns:a16="http://schemas.microsoft.com/office/drawing/2014/main" id="{69E1F1AD-8B22-5635-BE4D-0557F99AB2FE}"/>
              </a:ext>
            </a:extLst>
          </p:cNvPr>
          <p:cNvPicPr>
            <a:picLocks noChangeAspect="1"/>
          </p:cNvPicPr>
          <p:nvPr/>
        </p:nvPicPr>
        <p:blipFill rotWithShape="1">
          <a:blip r:embed="rId3"/>
          <a:srcRect t="1499" b="3375"/>
          <a:stretch/>
        </p:blipFill>
        <p:spPr>
          <a:xfrm>
            <a:off x="2833710" y="2322150"/>
            <a:ext cx="5229123" cy="2524259"/>
          </a:xfrm>
          <a:prstGeom prst="rect">
            <a:avLst/>
          </a:prstGeom>
        </p:spPr>
      </p:pic>
      <p:pic>
        <p:nvPicPr>
          <p:cNvPr id="2" name="Picture 2" descr="Universidad de los Andes Online Courses | Coursera">
            <a:extLst>
              <a:ext uri="{FF2B5EF4-FFF2-40B4-BE49-F238E27FC236}">
                <a16:creationId xmlns:a16="http://schemas.microsoft.com/office/drawing/2014/main" id="{60CDA630-7710-F7E3-E8CD-B91D01AFFA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logo&#10;&#10;Description automatically generated">
            <a:extLst>
              <a:ext uri="{FF2B5EF4-FFF2-40B4-BE49-F238E27FC236}">
                <a16:creationId xmlns:a16="http://schemas.microsoft.com/office/drawing/2014/main" id="{84D7BE94-D7B9-70A6-DCA5-BEC5B662D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5F9B939F-9C84-8E80-7EE0-016BCDA508A6}"/>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4457883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Add 70 µL of sample to chip</a:t>
            </a:r>
          </a:p>
        </p:txBody>
      </p:sp>
      <p:pic>
        <p:nvPicPr>
          <p:cNvPr id="6" name="Picture 5" descr="A group of blue and white objects&#10;&#10;Description automatically generated">
            <a:extLst>
              <a:ext uri="{FF2B5EF4-FFF2-40B4-BE49-F238E27FC236}">
                <a16:creationId xmlns:a16="http://schemas.microsoft.com/office/drawing/2014/main" id="{781CFB82-BDAA-9752-08F0-08D1E62FD1CB}"/>
              </a:ext>
            </a:extLst>
          </p:cNvPr>
          <p:cNvPicPr>
            <a:picLocks noChangeAspect="1"/>
          </p:cNvPicPr>
          <p:nvPr/>
        </p:nvPicPr>
        <p:blipFill>
          <a:blip r:embed="rId2"/>
          <a:stretch>
            <a:fillRect/>
          </a:stretch>
        </p:blipFill>
        <p:spPr>
          <a:xfrm>
            <a:off x="6983049" y="2188225"/>
            <a:ext cx="4145005" cy="2481549"/>
          </a:xfrm>
          <a:prstGeom prst="rect">
            <a:avLst/>
          </a:prstGeom>
        </p:spPr>
      </p:pic>
      <p:pic>
        <p:nvPicPr>
          <p:cNvPr id="10" name="Picture 9" descr="A close-up of a test tube&#10;&#10;Description automatically generated">
            <a:extLst>
              <a:ext uri="{FF2B5EF4-FFF2-40B4-BE49-F238E27FC236}">
                <a16:creationId xmlns:a16="http://schemas.microsoft.com/office/drawing/2014/main" id="{517F8891-C483-8F2A-DBD6-EAB59A136035}"/>
              </a:ext>
            </a:extLst>
          </p:cNvPr>
          <p:cNvPicPr>
            <a:picLocks noChangeAspect="1"/>
          </p:cNvPicPr>
          <p:nvPr/>
        </p:nvPicPr>
        <p:blipFill>
          <a:blip r:embed="rId3"/>
          <a:stretch>
            <a:fillRect/>
          </a:stretch>
        </p:blipFill>
        <p:spPr>
          <a:xfrm>
            <a:off x="1285103" y="1754400"/>
            <a:ext cx="5324218" cy="3621917"/>
          </a:xfrm>
          <a:prstGeom prst="rect">
            <a:avLst/>
          </a:prstGeom>
        </p:spPr>
      </p:pic>
      <p:pic>
        <p:nvPicPr>
          <p:cNvPr id="2" name="Picture 2" descr="Universidad de los Andes Online Courses | Coursera">
            <a:extLst>
              <a:ext uri="{FF2B5EF4-FFF2-40B4-BE49-F238E27FC236}">
                <a16:creationId xmlns:a16="http://schemas.microsoft.com/office/drawing/2014/main" id="{6E4C40DB-0B73-F952-995A-8924FE3E3C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96972C62-09D0-7735-1089-5D1BDE63E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C1BB4001-5DE5-0B2D-D824-04F78B66F165}"/>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261879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Add 50 µL of gel beads to the chip</a:t>
            </a:r>
          </a:p>
        </p:txBody>
      </p:sp>
      <p:pic>
        <p:nvPicPr>
          <p:cNvPr id="6" name="Picture 5" descr="A group of blue and white objects&#10;&#10;Description automatically generated">
            <a:extLst>
              <a:ext uri="{FF2B5EF4-FFF2-40B4-BE49-F238E27FC236}">
                <a16:creationId xmlns:a16="http://schemas.microsoft.com/office/drawing/2014/main" id="{781CFB82-BDAA-9752-08F0-08D1E62FD1CB}"/>
              </a:ext>
            </a:extLst>
          </p:cNvPr>
          <p:cNvPicPr>
            <a:picLocks noChangeAspect="1"/>
          </p:cNvPicPr>
          <p:nvPr/>
        </p:nvPicPr>
        <p:blipFill>
          <a:blip r:embed="rId2"/>
          <a:stretch>
            <a:fillRect/>
          </a:stretch>
        </p:blipFill>
        <p:spPr>
          <a:xfrm>
            <a:off x="6983049" y="2188225"/>
            <a:ext cx="4145005" cy="2481549"/>
          </a:xfrm>
          <a:prstGeom prst="rect">
            <a:avLst/>
          </a:prstGeom>
        </p:spPr>
      </p:pic>
      <p:pic>
        <p:nvPicPr>
          <p:cNvPr id="14" name="Picture 13" descr="A close-up of a machine&#10;&#10;Description automatically generated">
            <a:extLst>
              <a:ext uri="{FF2B5EF4-FFF2-40B4-BE49-F238E27FC236}">
                <a16:creationId xmlns:a16="http://schemas.microsoft.com/office/drawing/2014/main" id="{DF9777B5-B0E1-FDD4-5D7B-20813544AE89}"/>
              </a:ext>
            </a:extLst>
          </p:cNvPr>
          <p:cNvPicPr>
            <a:picLocks noChangeAspect="1"/>
          </p:cNvPicPr>
          <p:nvPr/>
        </p:nvPicPr>
        <p:blipFill>
          <a:blip r:embed="rId3"/>
          <a:stretch>
            <a:fillRect/>
          </a:stretch>
        </p:blipFill>
        <p:spPr>
          <a:xfrm>
            <a:off x="1063946" y="1820333"/>
            <a:ext cx="5810276" cy="3517786"/>
          </a:xfrm>
          <a:prstGeom prst="rect">
            <a:avLst/>
          </a:prstGeom>
        </p:spPr>
      </p:pic>
      <p:pic>
        <p:nvPicPr>
          <p:cNvPr id="2" name="Picture 2" descr="Universidad de los Andes Online Courses | Coursera">
            <a:extLst>
              <a:ext uri="{FF2B5EF4-FFF2-40B4-BE49-F238E27FC236}">
                <a16:creationId xmlns:a16="http://schemas.microsoft.com/office/drawing/2014/main" id="{0B63437E-0DF6-8F36-6513-9286FFDBD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85691BC5-94AE-F686-9E7E-B22E61765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CB64524C-72FA-7C20-D034-228CA4352724}"/>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14595964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Add 45 µL of partitioning oil to the chip</a:t>
            </a:r>
          </a:p>
        </p:txBody>
      </p:sp>
      <p:pic>
        <p:nvPicPr>
          <p:cNvPr id="6" name="Picture 5" descr="A group of blue and white objects&#10;&#10;Description automatically generated">
            <a:extLst>
              <a:ext uri="{FF2B5EF4-FFF2-40B4-BE49-F238E27FC236}">
                <a16:creationId xmlns:a16="http://schemas.microsoft.com/office/drawing/2014/main" id="{781CFB82-BDAA-9752-08F0-08D1E62FD1CB}"/>
              </a:ext>
            </a:extLst>
          </p:cNvPr>
          <p:cNvPicPr>
            <a:picLocks noChangeAspect="1"/>
          </p:cNvPicPr>
          <p:nvPr/>
        </p:nvPicPr>
        <p:blipFill>
          <a:blip r:embed="rId2"/>
          <a:stretch>
            <a:fillRect/>
          </a:stretch>
        </p:blipFill>
        <p:spPr>
          <a:xfrm>
            <a:off x="6983049" y="2188225"/>
            <a:ext cx="4145005" cy="2481549"/>
          </a:xfrm>
          <a:prstGeom prst="rect">
            <a:avLst/>
          </a:prstGeom>
        </p:spPr>
      </p:pic>
      <p:pic>
        <p:nvPicPr>
          <p:cNvPr id="5" name="Picture 4" descr="A close-up of a device&#10;&#10;Description automatically generated">
            <a:extLst>
              <a:ext uri="{FF2B5EF4-FFF2-40B4-BE49-F238E27FC236}">
                <a16:creationId xmlns:a16="http://schemas.microsoft.com/office/drawing/2014/main" id="{592EDCE9-4E12-9F62-5B64-C32470849B34}"/>
              </a:ext>
            </a:extLst>
          </p:cNvPr>
          <p:cNvPicPr>
            <a:picLocks noChangeAspect="1"/>
          </p:cNvPicPr>
          <p:nvPr/>
        </p:nvPicPr>
        <p:blipFill>
          <a:blip r:embed="rId3"/>
          <a:stretch>
            <a:fillRect/>
          </a:stretch>
        </p:blipFill>
        <p:spPr>
          <a:xfrm>
            <a:off x="1063947" y="1795237"/>
            <a:ext cx="5032054" cy="3558381"/>
          </a:xfrm>
          <a:prstGeom prst="rect">
            <a:avLst/>
          </a:prstGeom>
        </p:spPr>
      </p:pic>
      <p:pic>
        <p:nvPicPr>
          <p:cNvPr id="2" name="Picture 2" descr="Universidad de los Andes Online Courses | Coursera">
            <a:extLst>
              <a:ext uri="{FF2B5EF4-FFF2-40B4-BE49-F238E27FC236}">
                <a16:creationId xmlns:a16="http://schemas.microsoft.com/office/drawing/2014/main" id="{26166AE8-29A8-FFB9-E8C6-8685585B05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02C3A349-642B-34EC-1743-ECFB4A0D1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6A81B560-CCF3-12A1-DFF2-C02B0D611C7A}"/>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91168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Cell Loading – 10x </a:t>
            </a:r>
          </a:p>
        </p:txBody>
      </p:sp>
      <p:pic>
        <p:nvPicPr>
          <p:cNvPr id="5" name="Picture 4" descr="A close-up of a device&#10;&#10;Description automatically generated">
            <a:extLst>
              <a:ext uri="{FF2B5EF4-FFF2-40B4-BE49-F238E27FC236}">
                <a16:creationId xmlns:a16="http://schemas.microsoft.com/office/drawing/2014/main" id="{2238C7D7-6467-EFDA-2F60-FBFB5C436CCF}"/>
              </a:ext>
            </a:extLst>
          </p:cNvPr>
          <p:cNvPicPr>
            <a:picLocks noChangeAspect="1"/>
          </p:cNvPicPr>
          <p:nvPr/>
        </p:nvPicPr>
        <p:blipFill>
          <a:blip r:embed="rId2"/>
          <a:stretch>
            <a:fillRect/>
          </a:stretch>
        </p:blipFill>
        <p:spPr>
          <a:xfrm>
            <a:off x="1042182" y="1329491"/>
            <a:ext cx="10107635" cy="4199017"/>
          </a:xfrm>
          <a:prstGeom prst="rect">
            <a:avLst/>
          </a:prstGeom>
        </p:spPr>
      </p:pic>
      <p:pic>
        <p:nvPicPr>
          <p:cNvPr id="2" name="Picture 2" descr="Universidad de los Andes Online Courses | Coursera">
            <a:extLst>
              <a:ext uri="{FF2B5EF4-FFF2-40B4-BE49-F238E27FC236}">
                <a16:creationId xmlns:a16="http://schemas.microsoft.com/office/drawing/2014/main" id="{9BAFC77F-7615-C790-5777-0D3418E3B0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C19DDC70-7A51-36D8-98E8-114A53D65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FBBCA503-4F82-5E69-F047-65EEE0488414}"/>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230151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CAREFULLY add the gasket cover</a:t>
            </a:r>
          </a:p>
        </p:txBody>
      </p:sp>
      <p:pic>
        <p:nvPicPr>
          <p:cNvPr id="6" name="Picture 5" descr="A white rectangular object with holes&#10;&#10;Description automatically generated">
            <a:extLst>
              <a:ext uri="{FF2B5EF4-FFF2-40B4-BE49-F238E27FC236}">
                <a16:creationId xmlns:a16="http://schemas.microsoft.com/office/drawing/2014/main" id="{0D1D90F7-4231-8479-9510-78A38E448A77}"/>
              </a:ext>
            </a:extLst>
          </p:cNvPr>
          <p:cNvPicPr>
            <a:picLocks noChangeAspect="1"/>
          </p:cNvPicPr>
          <p:nvPr/>
        </p:nvPicPr>
        <p:blipFill>
          <a:blip r:embed="rId2"/>
          <a:stretch>
            <a:fillRect/>
          </a:stretch>
        </p:blipFill>
        <p:spPr>
          <a:xfrm>
            <a:off x="2388972" y="1517992"/>
            <a:ext cx="6884947" cy="3968407"/>
          </a:xfrm>
          <a:prstGeom prst="rect">
            <a:avLst/>
          </a:prstGeom>
        </p:spPr>
      </p:pic>
      <p:pic>
        <p:nvPicPr>
          <p:cNvPr id="2" name="Picture 2" descr="Universidad de los Andes Online Courses | Coursera">
            <a:extLst>
              <a:ext uri="{FF2B5EF4-FFF2-40B4-BE49-F238E27FC236}">
                <a16:creationId xmlns:a16="http://schemas.microsoft.com/office/drawing/2014/main" id="{81B71B3B-EF66-8CD2-0E79-9C447DFB7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7DFD3CA1-0149-952C-0129-7274D99E2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2431F170-FC1E-53AB-61FA-9CE5BFDCDF5B}"/>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8410728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Remove the GEMs from the chip</a:t>
            </a:r>
          </a:p>
        </p:txBody>
      </p:sp>
      <p:pic>
        <p:nvPicPr>
          <p:cNvPr id="5" name="Picture 4" descr="A close-up of a machine&#10;&#10;Description automatically generated">
            <a:extLst>
              <a:ext uri="{FF2B5EF4-FFF2-40B4-BE49-F238E27FC236}">
                <a16:creationId xmlns:a16="http://schemas.microsoft.com/office/drawing/2014/main" id="{3DF09A65-98EF-6388-AF4C-824056106332}"/>
              </a:ext>
            </a:extLst>
          </p:cNvPr>
          <p:cNvPicPr>
            <a:picLocks noChangeAspect="1"/>
          </p:cNvPicPr>
          <p:nvPr/>
        </p:nvPicPr>
        <p:blipFill>
          <a:blip r:embed="rId2"/>
          <a:stretch>
            <a:fillRect/>
          </a:stretch>
        </p:blipFill>
        <p:spPr>
          <a:xfrm>
            <a:off x="4845617" y="914401"/>
            <a:ext cx="2500765" cy="5943599"/>
          </a:xfrm>
          <a:prstGeom prst="rect">
            <a:avLst/>
          </a:prstGeom>
        </p:spPr>
      </p:pic>
      <p:pic>
        <p:nvPicPr>
          <p:cNvPr id="2" name="Picture 2" descr="Universidad de los Andes Online Courses | Coursera">
            <a:extLst>
              <a:ext uri="{FF2B5EF4-FFF2-40B4-BE49-F238E27FC236}">
                <a16:creationId xmlns:a16="http://schemas.microsoft.com/office/drawing/2014/main" id="{6DE099BC-5B96-7AC2-2994-AD75EA69B7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265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6AA8F-1ACE-2A71-771B-88AD2CA5C5ED}"/>
              </a:ext>
            </a:extLst>
          </p:cNvPr>
          <p:cNvSpPr>
            <a:spLocks noGrp="1"/>
          </p:cNvSpPr>
          <p:nvPr>
            <p:ph type="body" idx="1"/>
          </p:nvPr>
        </p:nvSpPr>
        <p:spPr>
          <a:xfrm>
            <a:off x="354775" y="1445486"/>
            <a:ext cx="1489015" cy="3967027"/>
          </a:xfrm>
        </p:spPr>
        <p:txBody>
          <a:bodyPr/>
          <a:lstStyle/>
          <a:p>
            <a:endParaRPr lang="en-US" dirty="0"/>
          </a:p>
        </p:txBody>
      </p:sp>
      <p:sp>
        <p:nvSpPr>
          <p:cNvPr id="3" name="Title 2">
            <a:extLst>
              <a:ext uri="{FF2B5EF4-FFF2-40B4-BE49-F238E27FC236}">
                <a16:creationId xmlns:a16="http://schemas.microsoft.com/office/drawing/2014/main" id="{957782F8-9EEA-9635-48CE-1BB6F3104BB9}"/>
              </a:ext>
            </a:extLst>
          </p:cNvPr>
          <p:cNvSpPr>
            <a:spLocks noGrp="1"/>
          </p:cNvSpPr>
          <p:nvPr>
            <p:ph type="title"/>
          </p:nvPr>
        </p:nvSpPr>
        <p:spPr/>
        <p:txBody>
          <a:bodyPr/>
          <a:lstStyle/>
          <a:p>
            <a:pPr algn="ctr"/>
            <a:r>
              <a:rPr lang="en-US" dirty="0"/>
              <a:t>Breaking the GEMs</a:t>
            </a:r>
          </a:p>
        </p:txBody>
      </p:sp>
      <p:pic>
        <p:nvPicPr>
          <p:cNvPr id="4" name="Picture 3">
            <a:extLst>
              <a:ext uri="{FF2B5EF4-FFF2-40B4-BE49-F238E27FC236}">
                <a16:creationId xmlns:a16="http://schemas.microsoft.com/office/drawing/2014/main" id="{4A8E8B0D-85B7-006C-3F2C-A8319B0FCB0B}"/>
              </a:ext>
            </a:extLst>
          </p:cNvPr>
          <p:cNvPicPr>
            <a:picLocks noChangeAspect="1"/>
          </p:cNvPicPr>
          <p:nvPr/>
        </p:nvPicPr>
        <p:blipFill>
          <a:blip r:embed="rId2"/>
          <a:stretch>
            <a:fillRect/>
          </a:stretch>
        </p:blipFill>
        <p:spPr>
          <a:xfrm>
            <a:off x="2443397" y="1558698"/>
            <a:ext cx="7772400" cy="3853815"/>
          </a:xfrm>
          <a:prstGeom prst="rect">
            <a:avLst/>
          </a:prstGeom>
        </p:spPr>
      </p:pic>
      <p:pic>
        <p:nvPicPr>
          <p:cNvPr id="8" name="Picture 2" descr="Universidad de los Andes Online Courses | Coursera">
            <a:extLst>
              <a:ext uri="{FF2B5EF4-FFF2-40B4-BE49-F238E27FC236}">
                <a16:creationId xmlns:a16="http://schemas.microsoft.com/office/drawing/2014/main" id="{94430DDE-849B-9E70-DFD4-FA87EBDDC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Description automatically generated">
            <a:extLst>
              <a:ext uri="{FF2B5EF4-FFF2-40B4-BE49-F238E27FC236}">
                <a16:creationId xmlns:a16="http://schemas.microsoft.com/office/drawing/2014/main" id="{F4F5BB0E-7474-BA7B-435E-209E3FFD6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83FD9FC1-1A87-0DD1-E4EC-3D973D084F40}"/>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30592031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There are many single-cell RNA sequencing methods</a:t>
            </a:r>
            <a:endParaRPr dirty="0">
              <a:solidFill>
                <a:srgbClr val="020056"/>
              </a:solidFill>
            </a:endParaRPr>
          </a:p>
        </p:txBody>
      </p:sp>
      <p:pic>
        <p:nvPicPr>
          <p:cNvPr id="6" name="Picture 5" descr="A table of informational data&#10;&#10;Description automatically generated with medium confidence">
            <a:extLst>
              <a:ext uri="{FF2B5EF4-FFF2-40B4-BE49-F238E27FC236}">
                <a16:creationId xmlns:a16="http://schemas.microsoft.com/office/drawing/2014/main" id="{82EF4DAF-58D9-E505-0769-4A1C69E3FE1E}"/>
              </a:ext>
            </a:extLst>
          </p:cNvPr>
          <p:cNvPicPr>
            <a:picLocks noChangeAspect="1"/>
          </p:cNvPicPr>
          <p:nvPr/>
        </p:nvPicPr>
        <p:blipFill>
          <a:blip r:embed="rId3"/>
          <a:stretch>
            <a:fillRect/>
          </a:stretch>
        </p:blipFill>
        <p:spPr>
          <a:xfrm>
            <a:off x="2241998" y="959632"/>
            <a:ext cx="7708003" cy="5395602"/>
          </a:xfrm>
          <a:prstGeom prst="rect">
            <a:avLst/>
          </a:prstGeom>
        </p:spPr>
      </p:pic>
    </p:spTree>
    <p:extLst>
      <p:ext uri="{BB962C8B-B14F-4D97-AF65-F5344CB8AC3E}">
        <p14:creationId xmlns:p14="http://schemas.microsoft.com/office/powerpoint/2010/main" val="3138121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endParaRPr lang="en-US" sz="2800" b="1" dirty="0">
              <a:solidFill>
                <a:srgbClr val="020056"/>
              </a:solidFill>
            </a:endParaRPr>
          </a:p>
        </p:txBody>
      </p:sp>
      <p:pic>
        <p:nvPicPr>
          <p:cNvPr id="8" name="Picture 7" descr="A row of test tubes with red liquid&#10;&#10;Description automatically generated">
            <a:extLst>
              <a:ext uri="{FF2B5EF4-FFF2-40B4-BE49-F238E27FC236}">
                <a16:creationId xmlns:a16="http://schemas.microsoft.com/office/drawing/2014/main" id="{08D70CCD-C157-7E02-14CD-DBB24B0BBE4D}"/>
              </a:ext>
            </a:extLst>
          </p:cNvPr>
          <p:cNvPicPr>
            <a:picLocks noChangeAspect="1"/>
          </p:cNvPicPr>
          <p:nvPr/>
        </p:nvPicPr>
        <p:blipFill>
          <a:blip r:embed="rId2"/>
          <a:stretch>
            <a:fillRect/>
          </a:stretch>
        </p:blipFill>
        <p:spPr>
          <a:xfrm>
            <a:off x="276680" y="1583766"/>
            <a:ext cx="5819320" cy="3019229"/>
          </a:xfrm>
          <a:prstGeom prst="rect">
            <a:avLst/>
          </a:prstGeom>
        </p:spPr>
      </p:pic>
      <p:pic>
        <p:nvPicPr>
          <p:cNvPr id="10" name="Picture 9" descr="A row of test tubes with liquid in them&#10;&#10;Description automatically generated">
            <a:extLst>
              <a:ext uri="{FF2B5EF4-FFF2-40B4-BE49-F238E27FC236}">
                <a16:creationId xmlns:a16="http://schemas.microsoft.com/office/drawing/2014/main" id="{85CDE5B8-EDAE-C2D8-BE54-CAE326AFE4BF}"/>
              </a:ext>
            </a:extLst>
          </p:cNvPr>
          <p:cNvPicPr>
            <a:picLocks noChangeAspect="1"/>
          </p:cNvPicPr>
          <p:nvPr/>
        </p:nvPicPr>
        <p:blipFill>
          <a:blip r:embed="rId3"/>
          <a:stretch>
            <a:fillRect/>
          </a:stretch>
        </p:blipFill>
        <p:spPr>
          <a:xfrm>
            <a:off x="6126026" y="1591369"/>
            <a:ext cx="5961042" cy="3019229"/>
          </a:xfrm>
          <a:prstGeom prst="rect">
            <a:avLst/>
          </a:prstGeom>
        </p:spPr>
      </p:pic>
      <p:pic>
        <p:nvPicPr>
          <p:cNvPr id="2" name="Picture 2" descr="Universidad de los Andes Online Courses | Coursera">
            <a:extLst>
              <a:ext uri="{FF2B5EF4-FFF2-40B4-BE49-F238E27FC236}">
                <a16:creationId xmlns:a16="http://schemas.microsoft.com/office/drawing/2014/main" id="{DA7DEA12-3D86-7018-7B5D-4351FBD558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logo&#10;&#10;Description automatically generated">
            <a:extLst>
              <a:ext uri="{FF2B5EF4-FFF2-40B4-BE49-F238E27FC236}">
                <a16:creationId xmlns:a16="http://schemas.microsoft.com/office/drawing/2014/main" id="{1EFD7B05-EED1-D661-7F1C-290EA4E2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CC8D7AEE-C20A-4939-99CF-055C643CEA55}"/>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010057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A92C9-BA9F-723C-32B1-CB3083B5B92A}"/>
              </a:ext>
            </a:extLst>
          </p:cNvPr>
          <p:cNvSpPr>
            <a:spLocks noGrp="1"/>
          </p:cNvSpPr>
          <p:nvPr>
            <p:ph type="title"/>
          </p:nvPr>
        </p:nvSpPr>
        <p:spPr/>
        <p:txBody>
          <a:bodyPr>
            <a:normAutofit/>
          </a:bodyPr>
          <a:lstStyle/>
          <a:p>
            <a:pPr algn="ctr"/>
            <a:r>
              <a:rPr lang="en-US" sz="2800" b="1" dirty="0">
                <a:solidFill>
                  <a:srgbClr val="020056"/>
                </a:solidFill>
              </a:rPr>
              <a:t>Remove the GEMs from the chip</a:t>
            </a:r>
          </a:p>
        </p:txBody>
      </p:sp>
      <p:pic>
        <p:nvPicPr>
          <p:cNvPr id="7" name="Picture 6" descr="A close-up of a logo&#10;&#10;Description automatically generated">
            <a:extLst>
              <a:ext uri="{FF2B5EF4-FFF2-40B4-BE49-F238E27FC236}">
                <a16:creationId xmlns:a16="http://schemas.microsoft.com/office/drawing/2014/main" id="{593FFC01-CFEB-9481-D4E1-2B4A76F6D9F0}"/>
              </a:ext>
            </a:extLst>
          </p:cNvPr>
          <p:cNvPicPr>
            <a:picLocks noChangeAspect="1"/>
          </p:cNvPicPr>
          <p:nvPr/>
        </p:nvPicPr>
        <p:blipFill rotWithShape="1">
          <a:blip r:embed="rId2">
            <a:extLst>
              <a:ext uri="{28A0092B-C50C-407E-A947-70E740481C1C}">
                <a14:useLocalDpi xmlns:a14="http://schemas.microsoft.com/office/drawing/2010/main" val="0"/>
              </a:ext>
            </a:extLst>
          </a:blip>
          <a:srcRect l="2848" t="12726" r="3838" b="16029"/>
          <a:stretch/>
        </p:blipFill>
        <p:spPr>
          <a:xfrm>
            <a:off x="7266796" y="6279658"/>
            <a:ext cx="1126937" cy="482932"/>
          </a:xfrm>
          <a:prstGeom prst="rect">
            <a:avLst/>
          </a:prstGeom>
        </p:spPr>
      </p:pic>
      <p:pic>
        <p:nvPicPr>
          <p:cNvPr id="5" name="Picture 4" descr="A row of test tubes with orange liquid&#10;&#10;Description automatically generated">
            <a:extLst>
              <a:ext uri="{FF2B5EF4-FFF2-40B4-BE49-F238E27FC236}">
                <a16:creationId xmlns:a16="http://schemas.microsoft.com/office/drawing/2014/main" id="{28B76B30-95D4-82AF-9B77-A5E5BACBB264}"/>
              </a:ext>
            </a:extLst>
          </p:cNvPr>
          <p:cNvPicPr>
            <a:picLocks noChangeAspect="1"/>
          </p:cNvPicPr>
          <p:nvPr/>
        </p:nvPicPr>
        <p:blipFill>
          <a:blip r:embed="rId3"/>
          <a:stretch>
            <a:fillRect/>
          </a:stretch>
        </p:blipFill>
        <p:spPr>
          <a:xfrm>
            <a:off x="409196" y="1905045"/>
            <a:ext cx="4729740" cy="2746967"/>
          </a:xfrm>
          <a:prstGeom prst="rect">
            <a:avLst/>
          </a:prstGeom>
        </p:spPr>
      </p:pic>
      <p:pic>
        <p:nvPicPr>
          <p:cNvPr id="2" name="Picture 1">
            <a:extLst>
              <a:ext uri="{FF2B5EF4-FFF2-40B4-BE49-F238E27FC236}">
                <a16:creationId xmlns:a16="http://schemas.microsoft.com/office/drawing/2014/main" id="{50396067-9354-31D9-047F-64751E21D463}"/>
              </a:ext>
            </a:extLst>
          </p:cNvPr>
          <p:cNvPicPr>
            <a:picLocks noChangeAspect="1"/>
          </p:cNvPicPr>
          <p:nvPr/>
        </p:nvPicPr>
        <p:blipFill>
          <a:blip r:embed="rId4"/>
          <a:stretch>
            <a:fillRect/>
          </a:stretch>
        </p:blipFill>
        <p:spPr>
          <a:xfrm>
            <a:off x="6504972" y="914401"/>
            <a:ext cx="3576578" cy="595288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9BECF729-8C93-8D10-50E5-54BE0AFF0FBB}"/>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19838387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FBE1AB-F3A3-184D-B0E6-F599E814B9E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1A71D69A-01FC-5FE0-756D-A0AA1CEE3B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8E7F600-0417-1BE9-D0B7-A855054ABFE2}"/>
              </a:ext>
            </a:extLst>
          </p:cNvPr>
          <p:cNvPicPr>
            <a:picLocks noChangeAspect="1"/>
          </p:cNvPicPr>
          <p:nvPr/>
        </p:nvPicPr>
        <p:blipFill>
          <a:blip r:embed="rId2"/>
          <a:stretch>
            <a:fillRect/>
          </a:stretch>
        </p:blipFill>
        <p:spPr>
          <a:xfrm>
            <a:off x="2765867" y="932874"/>
            <a:ext cx="6660266" cy="5806592"/>
          </a:xfrm>
          <a:prstGeom prst="rect">
            <a:avLst/>
          </a:prstGeom>
        </p:spPr>
      </p:pic>
    </p:spTree>
    <p:extLst>
      <p:ext uri="{BB962C8B-B14F-4D97-AF65-F5344CB8AC3E}">
        <p14:creationId xmlns:p14="http://schemas.microsoft.com/office/powerpoint/2010/main" val="162903993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260F8-AA73-2516-7A36-E74B57254F73}"/>
              </a:ext>
            </a:extLst>
          </p:cNvPr>
          <p:cNvPicPr>
            <a:picLocks noChangeAspect="1"/>
          </p:cNvPicPr>
          <p:nvPr/>
        </p:nvPicPr>
        <p:blipFill>
          <a:blip r:embed="rId2"/>
          <a:stretch>
            <a:fillRect/>
          </a:stretch>
        </p:blipFill>
        <p:spPr>
          <a:xfrm>
            <a:off x="8433794" y="1543050"/>
            <a:ext cx="3148606" cy="2416176"/>
          </a:xfrm>
          <a:prstGeom prst="rect">
            <a:avLst/>
          </a:prstGeom>
        </p:spPr>
      </p:pic>
      <p:sp>
        <p:nvSpPr>
          <p:cNvPr id="3" name="Title 2">
            <a:extLst>
              <a:ext uri="{FF2B5EF4-FFF2-40B4-BE49-F238E27FC236}">
                <a16:creationId xmlns:a16="http://schemas.microsoft.com/office/drawing/2014/main" id="{A1779682-7155-1C63-2883-52F1AC764BDB}"/>
              </a:ext>
            </a:extLst>
          </p:cNvPr>
          <p:cNvSpPr>
            <a:spLocks noGrp="1"/>
          </p:cNvSpPr>
          <p:nvPr>
            <p:ph type="title"/>
          </p:nvPr>
        </p:nvSpPr>
        <p:spPr/>
        <p:txBody>
          <a:bodyPr/>
          <a:lstStyle/>
          <a:p>
            <a:r>
              <a:rPr lang="en-US" dirty="0"/>
              <a:t>DNA Cleanup</a:t>
            </a:r>
          </a:p>
        </p:txBody>
      </p:sp>
      <p:pic>
        <p:nvPicPr>
          <p:cNvPr id="4" name="Picture 3">
            <a:extLst>
              <a:ext uri="{FF2B5EF4-FFF2-40B4-BE49-F238E27FC236}">
                <a16:creationId xmlns:a16="http://schemas.microsoft.com/office/drawing/2014/main" id="{1A86307C-736D-94D6-CB60-8F8C2C6AA9DB}"/>
              </a:ext>
            </a:extLst>
          </p:cNvPr>
          <p:cNvPicPr>
            <a:picLocks noChangeAspect="1"/>
          </p:cNvPicPr>
          <p:nvPr/>
        </p:nvPicPr>
        <p:blipFill>
          <a:blip r:embed="rId3"/>
          <a:stretch>
            <a:fillRect/>
          </a:stretch>
        </p:blipFill>
        <p:spPr>
          <a:xfrm>
            <a:off x="352035" y="852311"/>
            <a:ext cx="7772400" cy="3465507"/>
          </a:xfrm>
          <a:prstGeom prst="rect">
            <a:avLst/>
          </a:prstGeom>
        </p:spPr>
      </p:pic>
      <p:pic>
        <p:nvPicPr>
          <p:cNvPr id="5" name="Picture 4">
            <a:extLst>
              <a:ext uri="{FF2B5EF4-FFF2-40B4-BE49-F238E27FC236}">
                <a16:creationId xmlns:a16="http://schemas.microsoft.com/office/drawing/2014/main" id="{CA8D0FA2-6673-F064-AFE4-A2E1BE5D908B}"/>
              </a:ext>
            </a:extLst>
          </p:cNvPr>
          <p:cNvPicPr>
            <a:picLocks noChangeAspect="1"/>
          </p:cNvPicPr>
          <p:nvPr/>
        </p:nvPicPr>
        <p:blipFill>
          <a:blip r:embed="rId4"/>
          <a:stretch>
            <a:fillRect/>
          </a:stretch>
        </p:blipFill>
        <p:spPr>
          <a:xfrm>
            <a:off x="127321" y="4587875"/>
            <a:ext cx="10823401" cy="2127357"/>
          </a:xfrm>
          <a:prstGeom prst="rect">
            <a:avLst/>
          </a:prstGeom>
        </p:spPr>
      </p:pic>
    </p:spTree>
    <p:extLst>
      <p:ext uri="{BB962C8B-B14F-4D97-AF65-F5344CB8AC3E}">
        <p14:creationId xmlns:p14="http://schemas.microsoft.com/office/powerpoint/2010/main" val="2618467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7CA091-4D46-5212-E011-FE98CE0AC6DD}"/>
              </a:ext>
            </a:extLst>
          </p:cNvPr>
          <p:cNvSpPr>
            <a:spLocks noGrp="1"/>
          </p:cNvSpPr>
          <p:nvPr>
            <p:ph type="title"/>
          </p:nvPr>
        </p:nvSpPr>
        <p:spPr>
          <a:xfrm>
            <a:off x="225468" y="180624"/>
            <a:ext cx="11966532" cy="733777"/>
          </a:xfrm>
        </p:spPr>
        <p:txBody>
          <a:bodyPr/>
          <a:lstStyle/>
          <a:p>
            <a:r>
              <a:rPr lang="en-US" dirty="0"/>
              <a:t>Double sided SPRI</a:t>
            </a:r>
          </a:p>
        </p:txBody>
      </p:sp>
      <p:pic>
        <p:nvPicPr>
          <p:cNvPr id="7" name="Content Placeholder 6" descr="A diagram of a magnet washing&#10;&#10;Description automatically generated with medium confidence">
            <a:extLst>
              <a:ext uri="{FF2B5EF4-FFF2-40B4-BE49-F238E27FC236}">
                <a16:creationId xmlns:a16="http://schemas.microsoft.com/office/drawing/2014/main" id="{587E1749-A929-6B50-6614-50B0C1E8CE79}"/>
              </a:ext>
            </a:extLst>
          </p:cNvPr>
          <p:cNvPicPr>
            <a:picLocks noGrp="1" noChangeAspect="1"/>
          </p:cNvPicPr>
          <p:nvPr>
            <p:ph sz="quarter" idx="13"/>
          </p:nvPr>
        </p:nvPicPr>
        <p:blipFill>
          <a:blip r:embed="rId2"/>
          <a:stretch>
            <a:fillRect/>
          </a:stretch>
        </p:blipFill>
        <p:spPr>
          <a:xfrm>
            <a:off x="976719" y="1420793"/>
            <a:ext cx="10238562" cy="4016414"/>
          </a:xfrm>
        </p:spPr>
      </p:pic>
      <p:pic>
        <p:nvPicPr>
          <p:cNvPr id="2" name="Picture 2" descr="Universidad de los Andes Online Courses | Coursera">
            <a:extLst>
              <a:ext uri="{FF2B5EF4-FFF2-40B4-BE49-F238E27FC236}">
                <a16:creationId xmlns:a16="http://schemas.microsoft.com/office/drawing/2014/main" id="{D709B9BE-9603-6131-BEEF-A33B907FC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Description automatically generated">
            <a:extLst>
              <a:ext uri="{FF2B5EF4-FFF2-40B4-BE49-F238E27FC236}">
                <a16:creationId xmlns:a16="http://schemas.microsoft.com/office/drawing/2014/main" id="{430575DF-EAF1-D29F-FA56-D2F7881AF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DC0A0A77-03C3-E4D6-EF2C-DCDB1F226FC1}"/>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12070474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4;p9">
            <a:extLst>
              <a:ext uri="{FF2B5EF4-FFF2-40B4-BE49-F238E27FC236}">
                <a16:creationId xmlns:a16="http://schemas.microsoft.com/office/drawing/2014/main" id="{7AF84D57-0BC1-6255-4AAF-E175BBCDC285}"/>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4000" dirty="0">
                <a:solidFill>
                  <a:srgbClr val="020056"/>
                </a:solidFill>
                <a:latin typeface="+mj-lt"/>
                <a:ea typeface="Avenir"/>
                <a:cs typeface="Avenir"/>
                <a:sym typeface="Avenir"/>
              </a:rPr>
              <a:t>Quality Control</a:t>
            </a:r>
            <a:endParaRPr sz="2400" dirty="0">
              <a:solidFill>
                <a:srgbClr val="020056"/>
              </a:solidFill>
              <a:latin typeface="+mj-lt"/>
            </a:endParaRPr>
          </a:p>
        </p:txBody>
      </p:sp>
      <p:pic>
        <p:nvPicPr>
          <p:cNvPr id="9" name="Picture 8" descr="A graph showing a line graph&#10;&#10;Description automatically generated">
            <a:extLst>
              <a:ext uri="{FF2B5EF4-FFF2-40B4-BE49-F238E27FC236}">
                <a16:creationId xmlns:a16="http://schemas.microsoft.com/office/drawing/2014/main" id="{17CCCE05-F217-97AE-8E67-94EE74BEC275}"/>
              </a:ext>
            </a:extLst>
          </p:cNvPr>
          <p:cNvPicPr>
            <a:picLocks noChangeAspect="1"/>
          </p:cNvPicPr>
          <p:nvPr/>
        </p:nvPicPr>
        <p:blipFill>
          <a:blip r:embed="rId3"/>
          <a:stretch>
            <a:fillRect/>
          </a:stretch>
        </p:blipFill>
        <p:spPr>
          <a:xfrm>
            <a:off x="3515781" y="3229990"/>
            <a:ext cx="5160438" cy="2732942"/>
          </a:xfrm>
          <a:prstGeom prst="rect">
            <a:avLst/>
          </a:prstGeom>
        </p:spPr>
      </p:pic>
      <p:pic>
        <p:nvPicPr>
          <p:cNvPr id="1026" name="Picture 2" descr="Lose pain, gain RNA integrity: New Qubit products – Inbiotec">
            <a:extLst>
              <a:ext uri="{FF2B5EF4-FFF2-40B4-BE49-F238E27FC236}">
                <a16:creationId xmlns:a16="http://schemas.microsoft.com/office/drawing/2014/main" id="{9767CD3A-DAA2-09CF-ABC5-6ADB1C4ECF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606"/>
          <a:stretch/>
        </p:blipFill>
        <p:spPr bwMode="auto">
          <a:xfrm>
            <a:off x="2480153" y="932029"/>
            <a:ext cx="6799545" cy="2360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Universidad de los Andes Online Courses | Coursera">
            <a:extLst>
              <a:ext uri="{FF2B5EF4-FFF2-40B4-BE49-F238E27FC236}">
                <a16:creationId xmlns:a16="http://schemas.microsoft.com/office/drawing/2014/main" id="{4A558014-D369-97BA-C70A-D90AB92ED2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logo&#10;&#10;Description automatically generated">
            <a:extLst>
              <a:ext uri="{FF2B5EF4-FFF2-40B4-BE49-F238E27FC236}">
                <a16:creationId xmlns:a16="http://schemas.microsoft.com/office/drawing/2014/main" id="{15C90EAC-CD06-7EBE-0103-AECEEA517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924BA10A-C29C-48C7-7AAF-EF64F3FFA4AB}"/>
              </a:ext>
            </a:extLst>
          </p:cNvPr>
          <p:cNvPicPr>
            <a:picLocks noChangeAspect="1"/>
          </p:cNvPicPr>
          <p:nvPr/>
        </p:nvPicPr>
        <p:blipFill>
          <a:blip r:embed="rId7"/>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3421899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g108d47d0c2d_0_162"/>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561" name="Google Shape;561;g108d47d0c2d_0_162"/>
          <p:cNvSpPr/>
          <p:nvPr/>
        </p:nvSpPr>
        <p:spPr>
          <a:xfrm>
            <a:off x="3375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Reverse Transcription</a:t>
            </a:r>
            <a:endParaRPr sz="1733" b="1" dirty="0">
              <a:solidFill>
                <a:schemeClr val="dk2"/>
              </a:solidFill>
            </a:endParaRPr>
          </a:p>
        </p:txBody>
      </p:sp>
      <p:sp>
        <p:nvSpPr>
          <p:cNvPr id="562" name="Google Shape;562;g108d47d0c2d_0_162"/>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563" name="Google Shape;563;g108d47d0c2d_0_162"/>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564" name="Google Shape;564;g108d47d0c2d_0_162"/>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565" name="Google Shape;565;g108d47d0c2d_0_162"/>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566" name="Google Shape;566;g108d47d0c2d_0_162"/>
          <p:cNvPicPr preferRelativeResize="0"/>
          <p:nvPr/>
        </p:nvPicPr>
        <p:blipFill rotWithShape="1">
          <a:blip r:embed="rId3">
            <a:alphaModFix/>
          </a:blip>
          <a:srcRect l="16825" t="2044" r="6487" b="79858"/>
          <a:stretch/>
        </p:blipFill>
        <p:spPr>
          <a:xfrm>
            <a:off x="1301951" y="2553436"/>
            <a:ext cx="9066567" cy="3210069"/>
          </a:xfrm>
          <a:prstGeom prst="rect">
            <a:avLst/>
          </a:prstGeom>
          <a:noFill/>
          <a:ln>
            <a:noFill/>
          </a:ln>
        </p:spPr>
      </p:pic>
      <p:sp>
        <p:nvSpPr>
          <p:cNvPr id="3" name="Rectangle 2">
            <a:extLst>
              <a:ext uri="{FF2B5EF4-FFF2-40B4-BE49-F238E27FC236}">
                <a16:creationId xmlns:a16="http://schemas.microsoft.com/office/drawing/2014/main" id="{2C919ACB-71A7-5893-B5AF-C517D68B7BBF}"/>
              </a:ext>
            </a:extLst>
          </p:cNvPr>
          <p:cNvSpPr/>
          <p:nvPr/>
        </p:nvSpPr>
        <p:spPr>
          <a:xfrm>
            <a:off x="5829300" y="3929063"/>
            <a:ext cx="2428875" cy="8286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8584B7B-C319-4E82-50B4-AFACA1ECD44C}"/>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FF48E29A-3EEC-2F51-D30F-714916FA430A}"/>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5228B0B2-49CF-C00A-6912-199FC84EC3B1}"/>
              </a:ext>
            </a:extLst>
          </p:cNvPr>
          <p:cNvPicPr>
            <a:picLocks noChangeAspect="1"/>
          </p:cNvPicPr>
          <p:nvPr/>
        </p:nvPicPr>
        <p:blipFill>
          <a:blip r:embed="rId4"/>
          <a:stretch>
            <a:fillRect/>
          </a:stretch>
        </p:blipFill>
        <p:spPr>
          <a:xfrm>
            <a:off x="10395159" y="6101761"/>
            <a:ext cx="1691909" cy="660829"/>
          </a:xfrm>
          <a:prstGeom prst="rect">
            <a:avLst/>
          </a:prstGeom>
        </p:spPr>
      </p:pic>
      <p:pic>
        <p:nvPicPr>
          <p:cNvPr id="6" name="Picture 5" descr="Blue text on a white background&#10;&#10;Description automatically generated">
            <a:extLst>
              <a:ext uri="{FF2B5EF4-FFF2-40B4-BE49-F238E27FC236}">
                <a16:creationId xmlns:a16="http://schemas.microsoft.com/office/drawing/2014/main" id="{CC9B0713-029A-8499-4E61-0BBE72F26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g10bafbc5172_1_5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01" name="Google Shape;601;g10bafbc5172_1_5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602" name="Google Shape;602;g10bafbc5172_1_53"/>
          <p:cNvSpPr/>
          <p:nvPr/>
        </p:nvSpPr>
        <p:spPr>
          <a:xfrm>
            <a:off x="2495100"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03" name="Google Shape;603;g10bafbc5172_1_5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04" name="Google Shape;604;g10bafbc5172_1_5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05" name="Google Shape;605;g10bafbc5172_1_5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07" name="Google Shape;607;g10bafbc5172_1_53"/>
          <p:cNvPicPr preferRelativeResize="0"/>
          <p:nvPr/>
        </p:nvPicPr>
        <p:blipFill rotWithShape="1">
          <a:blip r:embed="rId3">
            <a:alphaModFix/>
          </a:blip>
          <a:srcRect l="16825" t="14016" r="6487" b="69053"/>
          <a:stretch/>
        </p:blipFill>
        <p:spPr>
          <a:xfrm>
            <a:off x="1787473" y="2613933"/>
            <a:ext cx="8694259" cy="2941432"/>
          </a:xfrm>
          <a:prstGeom prst="rect">
            <a:avLst/>
          </a:prstGeom>
          <a:noFill/>
          <a:ln>
            <a:noFill/>
          </a:ln>
        </p:spPr>
      </p:pic>
      <p:sp>
        <p:nvSpPr>
          <p:cNvPr id="608" name="Google Shape;608;g10bafbc5172_1_53"/>
          <p:cNvSpPr txBox="1"/>
          <p:nvPr/>
        </p:nvSpPr>
        <p:spPr>
          <a:xfrm>
            <a:off x="5599436" y="5240716"/>
            <a:ext cx="1408397" cy="615513"/>
          </a:xfrm>
          <a:prstGeom prst="rect">
            <a:avLst/>
          </a:prstGeom>
          <a:noFill/>
          <a:ln>
            <a:noFill/>
          </a:ln>
        </p:spPr>
        <p:txBody>
          <a:bodyPr spcFirstLastPara="1" wrap="square" lIns="121900" tIns="121900" rIns="121900" bIns="121900" anchor="t" anchorCtr="0">
            <a:spAutoFit/>
          </a:bodyPr>
          <a:lstStyle/>
          <a:p>
            <a:r>
              <a:rPr lang="en-US" sz="2400" dirty="0"/>
              <a:t>cDNA</a:t>
            </a:r>
            <a:endParaRPr sz="2400" dirty="0"/>
          </a:p>
        </p:txBody>
      </p:sp>
      <p:sp>
        <p:nvSpPr>
          <p:cNvPr id="4" name="Title 3">
            <a:extLst>
              <a:ext uri="{FF2B5EF4-FFF2-40B4-BE49-F238E27FC236}">
                <a16:creationId xmlns:a16="http://schemas.microsoft.com/office/drawing/2014/main" id="{CCF653FA-C221-E13C-2DDE-29D9DF6DC1BC}"/>
              </a:ext>
            </a:extLst>
          </p:cNvPr>
          <p:cNvSpPr>
            <a:spLocks noGrp="1"/>
          </p:cNvSpPr>
          <p:nvPr>
            <p:ph type="title"/>
          </p:nvPr>
        </p:nvSpPr>
        <p:spPr/>
        <p:txBody>
          <a:bodyPr/>
          <a:lstStyle/>
          <a:p>
            <a:endParaRPr lang="en-US"/>
          </a:p>
        </p:txBody>
      </p:sp>
      <p:sp>
        <p:nvSpPr>
          <p:cNvPr id="2" name="Rectangle 1">
            <a:extLst>
              <a:ext uri="{FF2B5EF4-FFF2-40B4-BE49-F238E27FC236}">
                <a16:creationId xmlns:a16="http://schemas.microsoft.com/office/drawing/2014/main" id="{AB60C4EC-0063-3224-E631-BB03A05A8237}"/>
              </a:ext>
            </a:extLst>
          </p:cNvPr>
          <p:cNvSpPr/>
          <p:nvPr/>
        </p:nvSpPr>
        <p:spPr>
          <a:xfrm>
            <a:off x="6134602" y="4005470"/>
            <a:ext cx="2234146" cy="3242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5D6A486-40D4-4814-F725-2DACAE0C47BF}"/>
              </a:ext>
            </a:extLst>
          </p:cNvPr>
          <p:cNvPicPr>
            <a:picLocks noChangeAspect="1"/>
          </p:cNvPicPr>
          <p:nvPr/>
        </p:nvPicPr>
        <p:blipFill>
          <a:blip r:embed="rId4"/>
          <a:stretch>
            <a:fillRect/>
          </a:stretch>
        </p:blipFill>
        <p:spPr>
          <a:xfrm>
            <a:off x="10395159" y="6101761"/>
            <a:ext cx="1691909" cy="660829"/>
          </a:xfrm>
          <a:prstGeom prst="rect">
            <a:avLst/>
          </a:prstGeom>
        </p:spPr>
      </p:pic>
      <p:pic>
        <p:nvPicPr>
          <p:cNvPr id="5" name="Picture 4" descr="Blue text on a white background&#10;&#10;Description automatically generated">
            <a:extLst>
              <a:ext uri="{FF2B5EF4-FFF2-40B4-BE49-F238E27FC236}">
                <a16:creationId xmlns:a16="http://schemas.microsoft.com/office/drawing/2014/main" id="{26647817-B7EE-74AB-8282-3ADD86D64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sp>
        <p:nvSpPr>
          <p:cNvPr id="615" name="Google Shape;615;g10bafbc5172_1_6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16" name="Google Shape;616;g10bafbc5172_1_6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Reverse Transcription</a:t>
            </a:r>
            <a:endParaRPr sz="1733" b="1" dirty="0">
              <a:solidFill>
                <a:schemeClr val="dk2"/>
              </a:solidFill>
            </a:endParaRPr>
          </a:p>
        </p:txBody>
      </p:sp>
      <p:sp>
        <p:nvSpPr>
          <p:cNvPr id="617" name="Google Shape;617;g10bafbc5172_1_6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18" name="Google Shape;618;g10bafbc5172_1_63"/>
          <p:cNvSpPr/>
          <p:nvPr/>
        </p:nvSpPr>
        <p:spPr>
          <a:xfrm>
            <a:off x="46626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19" name="Google Shape;619;g10bafbc5172_1_6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20" name="Google Shape;620;g10bafbc5172_1_6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21" name="Google Shape;621;g10bafbc5172_1_63"/>
          <p:cNvPicPr preferRelativeResize="0"/>
          <p:nvPr/>
        </p:nvPicPr>
        <p:blipFill rotWithShape="1">
          <a:blip r:embed="rId3">
            <a:alphaModFix/>
          </a:blip>
          <a:srcRect l="9427" t="29697" r="57917" b="33868"/>
          <a:stretch/>
        </p:blipFill>
        <p:spPr>
          <a:xfrm>
            <a:off x="6826484" y="2394507"/>
            <a:ext cx="2648269" cy="2068985"/>
          </a:xfrm>
          <a:prstGeom prst="rect">
            <a:avLst/>
          </a:prstGeom>
          <a:noFill/>
          <a:ln>
            <a:noFill/>
          </a:ln>
        </p:spPr>
      </p:pic>
      <p:pic>
        <p:nvPicPr>
          <p:cNvPr id="622" name="Google Shape;622;g10bafbc5172_1_63"/>
          <p:cNvPicPr preferRelativeResize="0"/>
          <p:nvPr/>
        </p:nvPicPr>
        <p:blipFill rotWithShape="1">
          <a:blip r:embed="rId4">
            <a:alphaModFix/>
          </a:blip>
          <a:srcRect l="50126" t="29695" r="30196" b="44172"/>
          <a:stretch/>
        </p:blipFill>
        <p:spPr>
          <a:xfrm>
            <a:off x="9511984" y="2577525"/>
            <a:ext cx="1289332" cy="1199001"/>
          </a:xfrm>
          <a:prstGeom prst="rect">
            <a:avLst/>
          </a:prstGeom>
          <a:noFill/>
          <a:ln>
            <a:noFill/>
          </a:ln>
        </p:spPr>
      </p:pic>
      <p:sp>
        <p:nvSpPr>
          <p:cNvPr id="623" name="Google Shape;623;g10bafbc5172_1_63"/>
          <p:cNvSpPr txBox="1"/>
          <p:nvPr/>
        </p:nvSpPr>
        <p:spPr>
          <a:xfrm>
            <a:off x="9066283" y="3708725"/>
            <a:ext cx="2345200" cy="984845"/>
          </a:xfrm>
          <a:prstGeom prst="rect">
            <a:avLst/>
          </a:prstGeom>
          <a:noFill/>
          <a:ln>
            <a:noFill/>
          </a:ln>
        </p:spPr>
        <p:txBody>
          <a:bodyPr spcFirstLastPara="1" wrap="square" lIns="121900" tIns="121900" rIns="121900" bIns="121900" anchor="t" anchorCtr="0">
            <a:spAutoFit/>
          </a:bodyPr>
          <a:lstStyle/>
          <a:p>
            <a:pPr algn="ctr"/>
            <a:r>
              <a:rPr lang="en-US" sz="2400"/>
              <a:t>Magnetic SPRI Extraction</a:t>
            </a:r>
            <a:endParaRPr sz="2400"/>
          </a:p>
        </p:txBody>
      </p:sp>
      <p:pic>
        <p:nvPicPr>
          <p:cNvPr id="624" name="Google Shape;624;g10bafbc5172_1_63"/>
          <p:cNvPicPr preferRelativeResize="0"/>
          <p:nvPr/>
        </p:nvPicPr>
        <p:blipFill>
          <a:blip r:embed="rId5">
            <a:alphaModFix/>
          </a:blip>
          <a:stretch>
            <a:fillRect/>
          </a:stretch>
        </p:blipFill>
        <p:spPr>
          <a:xfrm rot="4986069">
            <a:off x="7180901" y="4346342"/>
            <a:ext cx="2044667" cy="1432565"/>
          </a:xfrm>
          <a:prstGeom prst="rect">
            <a:avLst/>
          </a:prstGeom>
          <a:noFill/>
          <a:ln>
            <a:noFill/>
          </a:ln>
        </p:spPr>
      </p:pic>
      <p:pic>
        <p:nvPicPr>
          <p:cNvPr id="625" name="Google Shape;625;g10bafbc5172_1_63"/>
          <p:cNvPicPr preferRelativeResize="0"/>
          <p:nvPr/>
        </p:nvPicPr>
        <p:blipFill>
          <a:blip r:embed="rId6">
            <a:alphaModFix/>
          </a:blip>
          <a:stretch>
            <a:fillRect/>
          </a:stretch>
        </p:blipFill>
        <p:spPr>
          <a:xfrm>
            <a:off x="7735984" y="5089225"/>
            <a:ext cx="398333" cy="637340"/>
          </a:xfrm>
          <a:prstGeom prst="rect">
            <a:avLst/>
          </a:prstGeom>
          <a:noFill/>
          <a:ln>
            <a:noFill/>
          </a:ln>
        </p:spPr>
      </p:pic>
      <p:sp>
        <p:nvSpPr>
          <p:cNvPr id="626" name="Google Shape;626;g10bafbc5172_1_63"/>
          <p:cNvSpPr txBox="1"/>
          <p:nvPr/>
        </p:nvSpPr>
        <p:spPr>
          <a:xfrm>
            <a:off x="8134317" y="4848157"/>
            <a:ext cx="780400" cy="492402"/>
          </a:xfrm>
          <a:prstGeom prst="rect">
            <a:avLst/>
          </a:prstGeom>
          <a:noFill/>
          <a:ln>
            <a:noFill/>
          </a:ln>
        </p:spPr>
        <p:txBody>
          <a:bodyPr spcFirstLastPara="1" wrap="square" lIns="121900" tIns="121900" rIns="121900" bIns="121900" anchor="t" anchorCtr="0">
            <a:spAutoFit/>
          </a:bodyPr>
          <a:lstStyle/>
          <a:p>
            <a:r>
              <a:rPr lang="en-US" sz="1600"/>
              <a:t>RNA</a:t>
            </a:r>
            <a:endParaRPr sz="1600"/>
          </a:p>
        </p:txBody>
      </p:sp>
      <p:sp>
        <p:nvSpPr>
          <p:cNvPr id="627" name="Google Shape;627;g10bafbc5172_1_63"/>
          <p:cNvSpPr txBox="1"/>
          <p:nvPr/>
        </p:nvSpPr>
        <p:spPr>
          <a:xfrm>
            <a:off x="8134317" y="5130286"/>
            <a:ext cx="780400" cy="492402"/>
          </a:xfrm>
          <a:prstGeom prst="rect">
            <a:avLst/>
          </a:prstGeom>
          <a:noFill/>
          <a:ln>
            <a:noFill/>
          </a:ln>
        </p:spPr>
        <p:txBody>
          <a:bodyPr spcFirstLastPara="1" wrap="square" lIns="121900" tIns="121900" rIns="121900" bIns="121900" anchor="t" anchorCtr="0">
            <a:spAutoFit/>
          </a:bodyPr>
          <a:lstStyle/>
          <a:p>
            <a:r>
              <a:rPr lang="en-US" sz="1600"/>
              <a:t>DNA</a:t>
            </a:r>
            <a:endParaRPr sz="1600"/>
          </a:p>
        </p:txBody>
      </p:sp>
      <p:sp>
        <p:nvSpPr>
          <p:cNvPr id="628" name="Google Shape;628;g10bafbc5172_1_63"/>
          <p:cNvSpPr txBox="1"/>
          <p:nvPr/>
        </p:nvSpPr>
        <p:spPr>
          <a:xfrm>
            <a:off x="8134317" y="5380992"/>
            <a:ext cx="951200" cy="492402"/>
          </a:xfrm>
          <a:prstGeom prst="rect">
            <a:avLst/>
          </a:prstGeom>
          <a:noFill/>
          <a:ln>
            <a:noFill/>
          </a:ln>
        </p:spPr>
        <p:txBody>
          <a:bodyPr spcFirstLastPara="1" wrap="square" lIns="121900" tIns="121900" rIns="121900" bIns="121900" anchor="t" anchorCtr="0">
            <a:spAutoFit/>
          </a:bodyPr>
          <a:lstStyle/>
          <a:p>
            <a:r>
              <a:rPr lang="en-US" sz="1600"/>
              <a:t>Debris</a:t>
            </a:r>
            <a:endParaRPr sz="1600"/>
          </a:p>
        </p:txBody>
      </p:sp>
      <p:pic>
        <p:nvPicPr>
          <p:cNvPr id="629" name="Google Shape;629;g10bafbc5172_1_63"/>
          <p:cNvPicPr preferRelativeResize="0"/>
          <p:nvPr/>
        </p:nvPicPr>
        <p:blipFill rotWithShape="1">
          <a:blip r:embed="rId7">
            <a:alphaModFix/>
          </a:blip>
          <a:srcRect l="28868" t="34574" r="14417" b="47632"/>
          <a:stretch/>
        </p:blipFill>
        <p:spPr>
          <a:xfrm>
            <a:off x="782763" y="2418260"/>
            <a:ext cx="5602659" cy="2637135"/>
          </a:xfrm>
          <a:prstGeom prst="rect">
            <a:avLst/>
          </a:prstGeom>
          <a:noFill/>
          <a:ln>
            <a:noFill/>
          </a:ln>
        </p:spPr>
      </p:pic>
      <p:pic>
        <p:nvPicPr>
          <p:cNvPr id="2" name="Picture 1">
            <a:extLst>
              <a:ext uri="{FF2B5EF4-FFF2-40B4-BE49-F238E27FC236}">
                <a16:creationId xmlns:a16="http://schemas.microsoft.com/office/drawing/2014/main" id="{75A53A88-1A69-DFFF-27D3-4810CC41D580}"/>
              </a:ext>
            </a:extLst>
          </p:cNvPr>
          <p:cNvPicPr>
            <a:picLocks noChangeAspect="1"/>
          </p:cNvPicPr>
          <p:nvPr/>
        </p:nvPicPr>
        <p:blipFill>
          <a:blip r:embed="rId8"/>
          <a:stretch>
            <a:fillRect/>
          </a:stretch>
        </p:blipFill>
        <p:spPr>
          <a:xfrm>
            <a:off x="10395159" y="6101761"/>
            <a:ext cx="1691909" cy="660829"/>
          </a:xfrm>
          <a:prstGeom prst="rect">
            <a:avLst/>
          </a:prstGeom>
        </p:spPr>
      </p:pic>
      <p:pic>
        <p:nvPicPr>
          <p:cNvPr id="3" name="Picture 2" descr="Blue text on a white background&#10;&#10;Description automatically generated">
            <a:extLst>
              <a:ext uri="{FF2B5EF4-FFF2-40B4-BE49-F238E27FC236}">
                <a16:creationId xmlns:a16="http://schemas.microsoft.com/office/drawing/2014/main" id="{BC748EDD-66BD-FC81-1D9A-CC53827B7A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27"/>
        <p:cNvGrpSpPr/>
        <p:nvPr/>
      </p:nvGrpSpPr>
      <p:grpSpPr>
        <a:xfrm>
          <a:off x="0" y="0"/>
          <a:ext cx="0" cy="0"/>
          <a:chOff x="0" y="0"/>
          <a:chExt cx="0" cy="0"/>
        </a:xfrm>
      </p:grpSpPr>
      <p:sp>
        <p:nvSpPr>
          <p:cNvPr id="628" name="Google Shape;628;g10bafbc5172_1_8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dirty="0">
                <a:solidFill>
                  <a:schemeClr val="dk2"/>
                </a:solidFill>
              </a:rPr>
              <a:t>Library Preparation- Downstream Steps</a:t>
            </a:r>
            <a:endParaRPr sz="2667" b="1" dirty="0">
              <a:solidFill>
                <a:schemeClr val="dk2"/>
              </a:solidFill>
            </a:endParaRPr>
          </a:p>
          <a:p>
            <a:pPr algn="ctr"/>
            <a:endParaRPr sz="2400" dirty="0"/>
          </a:p>
        </p:txBody>
      </p:sp>
      <p:sp>
        <p:nvSpPr>
          <p:cNvPr id="629" name="Google Shape;629;g10bafbc5172_1_8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Reverse Transcription</a:t>
            </a:r>
            <a:endParaRPr sz="1733" b="1" dirty="0">
              <a:solidFill>
                <a:schemeClr val="dk2"/>
              </a:solidFill>
            </a:endParaRPr>
          </a:p>
        </p:txBody>
      </p:sp>
      <p:sp>
        <p:nvSpPr>
          <p:cNvPr id="630" name="Google Shape;630;g10bafbc5172_1_8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31" name="Google Shape;631;g10bafbc5172_1_8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32" name="Google Shape;632;g10bafbc5172_1_83"/>
          <p:cNvSpPr/>
          <p:nvPr/>
        </p:nvSpPr>
        <p:spPr>
          <a:xfrm>
            <a:off x="6820200"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33" name="Google Shape;633;g10bafbc5172_1_8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34" name="Google Shape;634;g10bafbc5172_1_83"/>
          <p:cNvPicPr preferRelativeResize="0"/>
          <p:nvPr/>
        </p:nvPicPr>
        <p:blipFill rotWithShape="1">
          <a:blip r:embed="rId3">
            <a:alphaModFix/>
          </a:blip>
          <a:srcRect l="17622" t="46770" r="5690" b="23504"/>
          <a:stretch/>
        </p:blipFill>
        <p:spPr>
          <a:xfrm>
            <a:off x="2047385" y="2107588"/>
            <a:ext cx="7575700" cy="4405835"/>
          </a:xfrm>
          <a:prstGeom prst="rect">
            <a:avLst/>
          </a:prstGeom>
          <a:noFill/>
          <a:ln>
            <a:noFill/>
          </a:ln>
        </p:spPr>
      </p:pic>
      <p:sp>
        <p:nvSpPr>
          <p:cNvPr id="635" name="Google Shape;635;g10bafbc5172_1_8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US"/>
              <a:pPr/>
              <a:t>39</a:t>
            </a:fld>
            <a:endParaRPr/>
          </a:p>
        </p:txBody>
      </p:sp>
      <p:pic>
        <p:nvPicPr>
          <p:cNvPr id="2" name="Picture 1">
            <a:extLst>
              <a:ext uri="{FF2B5EF4-FFF2-40B4-BE49-F238E27FC236}">
                <a16:creationId xmlns:a16="http://schemas.microsoft.com/office/drawing/2014/main" id="{1AEA6094-AB20-7F8B-BD22-8BBC23874C27}"/>
              </a:ext>
            </a:extLst>
          </p:cNvPr>
          <p:cNvPicPr>
            <a:picLocks noChangeAspect="1"/>
          </p:cNvPicPr>
          <p:nvPr/>
        </p:nvPicPr>
        <p:blipFill>
          <a:blip r:embed="rId4"/>
          <a:stretch>
            <a:fillRect/>
          </a:stretch>
        </p:blipFill>
        <p:spPr>
          <a:xfrm>
            <a:off x="10395159" y="6101761"/>
            <a:ext cx="1691909" cy="660829"/>
          </a:xfrm>
          <a:prstGeom prst="rect">
            <a:avLst/>
          </a:prstGeom>
        </p:spPr>
      </p:pic>
      <p:pic>
        <p:nvPicPr>
          <p:cNvPr id="3" name="Picture 2" descr="Blue text on a white background&#10;&#10;Description automatically generated">
            <a:extLst>
              <a:ext uri="{FF2B5EF4-FFF2-40B4-BE49-F238E27FC236}">
                <a16:creationId xmlns:a16="http://schemas.microsoft.com/office/drawing/2014/main" id="{949ADAFB-01A1-CD7A-7197-6F4DE0D7C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niversidad de los Andes Online Courses | Coursera">
            <a:extLst>
              <a:ext uri="{FF2B5EF4-FFF2-40B4-BE49-F238E27FC236}">
                <a16:creationId xmlns:a16="http://schemas.microsoft.com/office/drawing/2014/main" id="{242B946A-4027-5EBE-F8E1-1985C926FE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50CE4112-CC13-7983-95D6-9683ABC116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6BE361F5-B535-03AB-CF0A-9F68B1FC6BF9}"/>
              </a:ext>
            </a:extLst>
          </p:cNvPr>
          <p:cNvPicPr>
            <a:picLocks noChangeAspect="1"/>
          </p:cNvPicPr>
          <p:nvPr/>
        </p:nvPicPr>
        <p:blipFill>
          <a:blip r:embed="rId6"/>
          <a:stretch>
            <a:fillRect/>
          </a:stretch>
        </p:blipFill>
        <p:spPr>
          <a:xfrm>
            <a:off x="3059140" y="5944615"/>
            <a:ext cx="2464231" cy="710336"/>
          </a:xfrm>
          <a:prstGeom prst="rect">
            <a:avLst/>
          </a:prstGeom>
        </p:spPr>
      </p:pic>
      <p:sp>
        <p:nvSpPr>
          <p:cNvPr id="18" name="Text Placeholder 1">
            <a:extLst>
              <a:ext uri="{FF2B5EF4-FFF2-40B4-BE49-F238E27FC236}">
                <a16:creationId xmlns:a16="http://schemas.microsoft.com/office/drawing/2014/main" id="{271662F3-6198-6363-5D93-1E374EEF29AD}"/>
              </a:ext>
            </a:extLst>
          </p:cNvPr>
          <p:cNvSpPr>
            <a:spLocks noGrp="1"/>
          </p:cNvSpPr>
          <p:nvPr>
            <p:ph type="body" idx="1"/>
          </p:nvPr>
        </p:nvSpPr>
        <p:spPr>
          <a:xfrm>
            <a:off x="259829" y="914401"/>
            <a:ext cx="11728971" cy="5091288"/>
          </a:xfrm>
        </p:spPr>
        <p:txBody>
          <a:bodyPr>
            <a:noAutofit/>
          </a:bodyPr>
          <a:lstStyle/>
          <a:p>
            <a:pPr marL="0" indent="0">
              <a:spcBef>
                <a:spcPts val="0"/>
              </a:spcBef>
              <a:buNone/>
            </a:pPr>
            <a:endParaRPr lang="en-US" sz="1600" b="1" dirty="0">
              <a:solidFill>
                <a:schemeClr val="tx2"/>
              </a:solidFill>
              <a:latin typeface="Arial" panose="020B0604020202020204" pitchFamily="34" charset="0"/>
              <a:cs typeface="Arial" panose="020B0604020202020204" pitchFamily="34" charset="0"/>
            </a:endParaRPr>
          </a:p>
          <a:p>
            <a:pPr marL="0" indent="0">
              <a:spcBef>
                <a:spcPts val="0"/>
              </a:spcBef>
              <a:buNone/>
            </a:pPr>
            <a:r>
              <a:rPr lang="en-US" b="1" dirty="0">
                <a:solidFill>
                  <a:schemeClr val="tx2"/>
                </a:solidFill>
                <a:latin typeface="Arial" panose="020B0604020202020204" pitchFamily="34" charset="0"/>
                <a:cs typeface="Arial" panose="020B0604020202020204" pitchFamily="34" charset="0"/>
              </a:rPr>
              <a:t>Choose protocol based on:</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Throughput (# of cells / reaction )</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Sample of origin</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Cost / Labor / Time limitations</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Gene body coverage - 5’, 3’ biased, or full-length?</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UMI vs no-UMI</a:t>
            </a:r>
          </a:p>
          <a:p>
            <a:pPr marL="228594" lvl="1">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Sequencing depth / cell</a:t>
            </a:r>
          </a:p>
          <a:p>
            <a:pPr marL="0" indent="0">
              <a:spcBef>
                <a:spcPts val="0"/>
              </a:spcBef>
              <a:buNone/>
            </a:pPr>
            <a:endParaRPr lang="en-US" sz="1600" dirty="0">
              <a:solidFill>
                <a:schemeClr val="tx2"/>
              </a:solidFill>
              <a:latin typeface="Arial" panose="020B0604020202020204" pitchFamily="34" charset="0"/>
              <a:cs typeface="Arial" panose="020B0604020202020204" pitchFamily="34" charset="0"/>
            </a:endParaRPr>
          </a:p>
          <a:p>
            <a:pPr marL="0" indent="0">
              <a:spcBef>
                <a:spcPts val="0"/>
              </a:spcBef>
              <a:buNone/>
            </a:pPr>
            <a:r>
              <a:rPr lang="en-US" b="1" dirty="0">
                <a:solidFill>
                  <a:schemeClr val="tx2"/>
                </a:solidFill>
                <a:latin typeface="Arial" panose="020B0604020202020204" pitchFamily="34" charset="0"/>
                <a:cs typeface="Arial" panose="020B0604020202020204" pitchFamily="34" charset="0"/>
              </a:rPr>
              <a:t>For example:</a:t>
            </a:r>
          </a:p>
          <a:p>
            <a:pPr marL="391574" lvl="1" indent="-162980">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To classify all cell types in a diverse tissue (e.g., brain), I need high throughput</a:t>
            </a:r>
          </a:p>
          <a:p>
            <a:pPr marL="391574" lvl="1" indent="-162980">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To re-annotate the transcriptome or find new isoforms, I need full-length coverage</a:t>
            </a:r>
          </a:p>
          <a:p>
            <a:pPr marL="391574" lvl="1" indent="-162980">
              <a:spcBef>
                <a:spcPts val="0"/>
              </a:spcBef>
            </a:pPr>
            <a:r>
              <a:rPr lang="en-US" sz="2133" dirty="0">
                <a:solidFill>
                  <a:schemeClr val="bg1">
                    <a:lumMod val="50000"/>
                  </a:schemeClr>
                </a:solidFill>
                <a:latin typeface="Arial" panose="020B0604020202020204" pitchFamily="34" charset="0"/>
                <a:cs typeface="Arial" panose="020B0604020202020204" pitchFamily="34" charset="0"/>
              </a:rPr>
              <a:t>• I only have archival human samples so I need to use a method that permits fixed cells (or nuclei)</a:t>
            </a:r>
          </a:p>
          <a:p>
            <a:endParaRPr lang="en-US" dirty="0">
              <a:solidFill>
                <a:schemeClr val="tx2"/>
              </a:solidFill>
              <a:latin typeface="Arial" panose="020B0604020202020204" pitchFamily="34" charset="0"/>
              <a:cs typeface="Arial" panose="020B0604020202020204" pitchFamily="34" charset="0"/>
            </a:endParaRPr>
          </a:p>
        </p:txBody>
      </p:sp>
      <p:sp>
        <p:nvSpPr>
          <p:cNvPr id="19" name="Title 2">
            <a:extLst>
              <a:ext uri="{FF2B5EF4-FFF2-40B4-BE49-F238E27FC236}">
                <a16:creationId xmlns:a16="http://schemas.microsoft.com/office/drawing/2014/main" id="{5A08CE4F-60AA-5F01-BBFC-162AFF2C9977}"/>
              </a:ext>
            </a:extLst>
          </p:cNvPr>
          <p:cNvSpPr>
            <a:spLocks noGrp="1"/>
          </p:cNvSpPr>
          <p:nvPr>
            <p:ph type="title"/>
          </p:nvPr>
        </p:nvSpPr>
        <p:spPr>
          <a:xfrm>
            <a:off x="203200" y="180624"/>
            <a:ext cx="11988800" cy="733777"/>
          </a:xfrm>
        </p:spPr>
        <p:txBody>
          <a:bodyPr>
            <a:normAutofit/>
          </a:bodyPr>
          <a:lstStyle/>
          <a:p>
            <a:pPr algn="ctr"/>
            <a:r>
              <a:rPr lang="en-US" sz="2800" dirty="0">
                <a:solidFill>
                  <a:srgbClr val="020056"/>
                </a:solidFill>
                <a:latin typeface="Avenir Book" panose="02000503020000020003" pitchFamily="2" charset="0"/>
              </a:rPr>
              <a:t>Considerations For Single-Cell RNA-Seq</a:t>
            </a:r>
          </a:p>
        </p:txBody>
      </p:sp>
    </p:spTree>
    <p:extLst>
      <p:ext uri="{BB962C8B-B14F-4D97-AF65-F5344CB8AC3E}">
        <p14:creationId xmlns:p14="http://schemas.microsoft.com/office/powerpoint/2010/main" val="4271744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g10bafbc5172_1_9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dirty="0">
                <a:solidFill>
                  <a:schemeClr val="dk2"/>
                </a:solidFill>
              </a:rPr>
              <a:t>Library Preparation- Downstream Steps</a:t>
            </a:r>
            <a:endParaRPr sz="2667" b="1" dirty="0">
              <a:solidFill>
                <a:schemeClr val="dk2"/>
              </a:solidFill>
            </a:endParaRPr>
          </a:p>
          <a:p>
            <a:pPr algn="ctr"/>
            <a:endParaRPr sz="2400" dirty="0"/>
          </a:p>
        </p:txBody>
      </p:sp>
      <p:sp>
        <p:nvSpPr>
          <p:cNvPr id="642" name="Google Shape;642;g10bafbc5172_1_9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dirty="0">
                <a:solidFill>
                  <a:schemeClr val="dk2"/>
                </a:solidFill>
              </a:rPr>
              <a:t>Reverse Transcription</a:t>
            </a:r>
            <a:endParaRPr sz="1733" b="1" dirty="0">
              <a:solidFill>
                <a:schemeClr val="dk2"/>
              </a:solidFill>
            </a:endParaRPr>
          </a:p>
        </p:txBody>
      </p:sp>
      <p:sp>
        <p:nvSpPr>
          <p:cNvPr id="643" name="Google Shape;643;g10bafbc5172_1_9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44" name="Google Shape;644;g10bafbc5172_1_9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45" name="Google Shape;645;g10bafbc5172_1_9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46" name="Google Shape;646;g10bafbc5172_1_93"/>
          <p:cNvSpPr/>
          <p:nvPr/>
        </p:nvSpPr>
        <p:spPr>
          <a:xfrm>
            <a:off x="89877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47" name="Google Shape;647;g10bafbc5172_1_93"/>
          <p:cNvPicPr preferRelativeResize="0"/>
          <p:nvPr/>
        </p:nvPicPr>
        <p:blipFill>
          <a:blip r:embed="rId3">
            <a:alphaModFix/>
          </a:blip>
          <a:stretch>
            <a:fillRect/>
          </a:stretch>
        </p:blipFill>
        <p:spPr>
          <a:xfrm>
            <a:off x="5659133" y="2120233"/>
            <a:ext cx="1757267" cy="3079200"/>
          </a:xfrm>
          <a:prstGeom prst="rect">
            <a:avLst/>
          </a:prstGeom>
          <a:noFill/>
          <a:ln>
            <a:noFill/>
          </a:ln>
        </p:spPr>
      </p:pic>
      <p:pic>
        <p:nvPicPr>
          <p:cNvPr id="648" name="Google Shape;648;g10bafbc5172_1_93"/>
          <p:cNvPicPr preferRelativeResize="0"/>
          <p:nvPr/>
        </p:nvPicPr>
        <p:blipFill>
          <a:blip r:embed="rId4">
            <a:alphaModFix/>
          </a:blip>
          <a:stretch>
            <a:fillRect/>
          </a:stretch>
        </p:blipFill>
        <p:spPr>
          <a:xfrm>
            <a:off x="8210293" y="2032533"/>
            <a:ext cx="628491" cy="1005600"/>
          </a:xfrm>
          <a:prstGeom prst="rect">
            <a:avLst/>
          </a:prstGeom>
          <a:noFill/>
          <a:ln>
            <a:noFill/>
          </a:ln>
        </p:spPr>
      </p:pic>
      <p:sp>
        <p:nvSpPr>
          <p:cNvPr id="649" name="Google Shape;649;g10bafbc5172_1_93"/>
          <p:cNvSpPr txBox="1"/>
          <p:nvPr/>
        </p:nvSpPr>
        <p:spPr>
          <a:xfrm>
            <a:off x="8967361" y="2186534"/>
            <a:ext cx="1525200" cy="697715"/>
          </a:xfrm>
          <a:prstGeom prst="rect">
            <a:avLst/>
          </a:prstGeom>
          <a:noFill/>
          <a:ln>
            <a:noFill/>
          </a:ln>
        </p:spPr>
        <p:txBody>
          <a:bodyPr spcFirstLastPara="1" wrap="square" lIns="121900" tIns="121900" rIns="121900" bIns="121900" anchor="t" anchorCtr="0">
            <a:spAutoFit/>
          </a:bodyPr>
          <a:lstStyle/>
          <a:p>
            <a:pPr algn="ctr"/>
            <a:r>
              <a:rPr lang="en-US" sz="1467"/>
              <a:t>Pooled cDNA Library</a:t>
            </a:r>
            <a:endParaRPr sz="1467"/>
          </a:p>
        </p:txBody>
      </p:sp>
      <p:pic>
        <p:nvPicPr>
          <p:cNvPr id="650" name="Google Shape;650;g10bafbc5172_1_93"/>
          <p:cNvPicPr preferRelativeResize="0"/>
          <p:nvPr/>
        </p:nvPicPr>
        <p:blipFill>
          <a:blip r:embed="rId5">
            <a:alphaModFix/>
          </a:blip>
          <a:stretch>
            <a:fillRect/>
          </a:stretch>
        </p:blipFill>
        <p:spPr>
          <a:xfrm>
            <a:off x="6342185" y="2884132"/>
            <a:ext cx="2894833" cy="3989733"/>
          </a:xfrm>
          <a:prstGeom prst="rect">
            <a:avLst/>
          </a:prstGeom>
          <a:noFill/>
          <a:ln>
            <a:noFill/>
          </a:ln>
        </p:spPr>
      </p:pic>
      <p:pic>
        <p:nvPicPr>
          <p:cNvPr id="651" name="Google Shape;651;g10bafbc5172_1_93"/>
          <p:cNvPicPr preferRelativeResize="0"/>
          <p:nvPr/>
        </p:nvPicPr>
        <p:blipFill rotWithShape="1">
          <a:blip r:embed="rId6">
            <a:alphaModFix/>
          </a:blip>
          <a:srcRect l="25018" t="67263" r="12418" b="12558"/>
          <a:stretch/>
        </p:blipFill>
        <p:spPr>
          <a:xfrm>
            <a:off x="337534" y="2164484"/>
            <a:ext cx="6180165" cy="2990701"/>
          </a:xfrm>
          <a:prstGeom prst="rect">
            <a:avLst/>
          </a:prstGeom>
          <a:noFill/>
          <a:ln>
            <a:noFill/>
          </a:ln>
        </p:spPr>
      </p:pic>
      <p:pic>
        <p:nvPicPr>
          <p:cNvPr id="652" name="Google Shape;652;g10bafbc5172_1_93"/>
          <p:cNvPicPr preferRelativeResize="0"/>
          <p:nvPr/>
        </p:nvPicPr>
        <p:blipFill rotWithShape="1">
          <a:blip r:embed="rId7">
            <a:alphaModFix/>
          </a:blip>
          <a:srcRect l="5249" t="11388" b="4123"/>
          <a:stretch/>
        </p:blipFill>
        <p:spPr>
          <a:xfrm>
            <a:off x="9004268" y="3012000"/>
            <a:ext cx="2945201" cy="2386368"/>
          </a:xfrm>
          <a:prstGeom prst="rect">
            <a:avLst/>
          </a:prstGeom>
          <a:noFill/>
          <a:ln>
            <a:noFill/>
          </a:ln>
        </p:spPr>
      </p:pic>
      <p:sp>
        <p:nvSpPr>
          <p:cNvPr id="653" name="Google Shape;653;g10bafbc5172_1_93"/>
          <p:cNvSpPr txBox="1"/>
          <p:nvPr/>
        </p:nvSpPr>
        <p:spPr>
          <a:xfrm>
            <a:off x="9656900" y="5363418"/>
            <a:ext cx="2391200" cy="615513"/>
          </a:xfrm>
          <a:prstGeom prst="rect">
            <a:avLst/>
          </a:prstGeom>
          <a:noFill/>
          <a:ln>
            <a:noFill/>
          </a:ln>
        </p:spPr>
        <p:txBody>
          <a:bodyPr spcFirstLastPara="1" wrap="square" lIns="121900" tIns="121900" rIns="121900" bIns="121900" anchor="t" anchorCtr="0">
            <a:spAutoFit/>
          </a:bodyPr>
          <a:lstStyle/>
          <a:p>
            <a:r>
              <a:rPr lang="en-US" sz="2400" b="1">
                <a:latin typeface="IBM Plex Sans"/>
                <a:ea typeface="IBM Plex Sans"/>
                <a:cs typeface="IBM Plex Sans"/>
                <a:sym typeface="IBM Plex Sans"/>
              </a:rPr>
              <a:t>Data Analysis</a:t>
            </a:r>
            <a:endParaRPr sz="2400" b="1">
              <a:latin typeface="IBM Plex Sans"/>
              <a:ea typeface="IBM Plex Sans"/>
              <a:cs typeface="IBM Plex Sans"/>
              <a:sym typeface="IBM Plex Sans"/>
            </a:endParaRPr>
          </a:p>
        </p:txBody>
      </p:sp>
      <p:sp>
        <p:nvSpPr>
          <p:cNvPr id="654" name="Google Shape;654;g10bafbc5172_1_93"/>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US"/>
              <a:pPr/>
              <a:t>40</a:t>
            </a:fld>
            <a:endParaRPr/>
          </a:p>
        </p:txBody>
      </p:sp>
      <p:pic>
        <p:nvPicPr>
          <p:cNvPr id="2" name="Picture 1">
            <a:extLst>
              <a:ext uri="{FF2B5EF4-FFF2-40B4-BE49-F238E27FC236}">
                <a16:creationId xmlns:a16="http://schemas.microsoft.com/office/drawing/2014/main" id="{ACBC4300-240B-FFB4-C7FF-BB5A0BB3FB1B}"/>
              </a:ext>
            </a:extLst>
          </p:cNvPr>
          <p:cNvPicPr>
            <a:picLocks noChangeAspect="1"/>
          </p:cNvPicPr>
          <p:nvPr/>
        </p:nvPicPr>
        <p:blipFill>
          <a:blip r:embed="rId8"/>
          <a:stretch>
            <a:fillRect/>
          </a:stretch>
        </p:blipFill>
        <p:spPr>
          <a:xfrm>
            <a:off x="10395159" y="6101761"/>
            <a:ext cx="1691909" cy="660829"/>
          </a:xfrm>
          <a:prstGeom prst="rect">
            <a:avLst/>
          </a:prstGeom>
        </p:spPr>
      </p:pic>
      <p:pic>
        <p:nvPicPr>
          <p:cNvPr id="3" name="Picture 2" descr="Blue text on a white background&#10;&#10;Description automatically generated">
            <a:extLst>
              <a:ext uri="{FF2B5EF4-FFF2-40B4-BE49-F238E27FC236}">
                <a16:creationId xmlns:a16="http://schemas.microsoft.com/office/drawing/2014/main" id="{E53F1BF0-BF07-5807-5F0C-5593F1825E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5CC29961-67DB-B645-A24C-8EB5C7CB8F00}"/>
              </a:ext>
            </a:extLst>
          </p:cNvPr>
          <p:cNvSpPr/>
          <p:nvPr/>
        </p:nvSpPr>
        <p:spPr>
          <a:xfrm>
            <a:off x="3788958" y="1370126"/>
            <a:ext cx="1959821"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Cell capture</a:t>
            </a:r>
          </a:p>
          <a:p>
            <a:pPr algn="ctr"/>
            <a:r>
              <a:rPr lang="en-US" sz="1867" dirty="0">
                <a:solidFill>
                  <a:schemeClr val="bg1"/>
                </a:solidFill>
              </a:rPr>
              <a:t>and barcoding </a:t>
            </a:r>
          </a:p>
        </p:txBody>
      </p:sp>
      <p:sp>
        <p:nvSpPr>
          <p:cNvPr id="14" name="Rounded Rectangle 13">
            <a:extLst>
              <a:ext uri="{FF2B5EF4-FFF2-40B4-BE49-F238E27FC236}">
                <a16:creationId xmlns:a16="http://schemas.microsoft.com/office/drawing/2014/main" id="{AC1B8C5E-D27A-FD48-8F89-75C708D54170}"/>
              </a:ext>
            </a:extLst>
          </p:cNvPr>
          <p:cNvSpPr/>
          <p:nvPr/>
        </p:nvSpPr>
        <p:spPr>
          <a:xfrm>
            <a:off x="6870950" y="1357305"/>
            <a:ext cx="1434609"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Library prep</a:t>
            </a:r>
          </a:p>
        </p:txBody>
      </p:sp>
      <p:sp>
        <p:nvSpPr>
          <p:cNvPr id="15" name="Rounded Rectangle 14">
            <a:extLst>
              <a:ext uri="{FF2B5EF4-FFF2-40B4-BE49-F238E27FC236}">
                <a16:creationId xmlns:a16="http://schemas.microsoft.com/office/drawing/2014/main" id="{B1D688D8-7604-0142-A315-8599F7716D8E}"/>
              </a:ext>
            </a:extLst>
          </p:cNvPr>
          <p:cNvSpPr/>
          <p:nvPr/>
        </p:nvSpPr>
        <p:spPr>
          <a:xfrm>
            <a:off x="9447763" y="1357305"/>
            <a:ext cx="1750799"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Sequencing</a:t>
            </a:r>
          </a:p>
        </p:txBody>
      </p:sp>
      <p:cxnSp>
        <p:nvCxnSpPr>
          <p:cNvPr id="16" name="Straight Arrow Connector 15">
            <a:extLst>
              <a:ext uri="{FF2B5EF4-FFF2-40B4-BE49-F238E27FC236}">
                <a16:creationId xmlns:a16="http://schemas.microsoft.com/office/drawing/2014/main" id="{FABBAB6C-E4A9-0E4C-96DA-979A13EC2243}"/>
              </a:ext>
            </a:extLst>
          </p:cNvPr>
          <p:cNvCxnSpPr>
            <a:cxnSpLocks/>
            <a:stCxn id="14" idx="3"/>
            <a:endCxn id="15" idx="1"/>
          </p:cNvCxnSpPr>
          <p:nvPr/>
        </p:nvCxnSpPr>
        <p:spPr>
          <a:xfrm>
            <a:off x="8305559" y="1723363"/>
            <a:ext cx="1142204" cy="0"/>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cxnSp>
        <p:nvCxnSpPr>
          <p:cNvPr id="17" name="Straight Arrow Connector 16">
            <a:extLst>
              <a:ext uri="{FF2B5EF4-FFF2-40B4-BE49-F238E27FC236}">
                <a16:creationId xmlns:a16="http://schemas.microsoft.com/office/drawing/2014/main" id="{A30CF2BC-8876-0B46-9346-3DDBD7C68C46}"/>
              </a:ext>
            </a:extLst>
          </p:cNvPr>
          <p:cNvCxnSpPr>
            <a:cxnSpLocks/>
            <a:stCxn id="13" idx="3"/>
            <a:endCxn id="14" idx="1"/>
          </p:cNvCxnSpPr>
          <p:nvPr/>
        </p:nvCxnSpPr>
        <p:spPr>
          <a:xfrm flipV="1">
            <a:off x="5748779" y="1723363"/>
            <a:ext cx="1122171" cy="12821"/>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sp>
        <p:nvSpPr>
          <p:cNvPr id="32" name="Text Placeholder 1">
            <a:extLst>
              <a:ext uri="{FF2B5EF4-FFF2-40B4-BE49-F238E27FC236}">
                <a16:creationId xmlns:a16="http://schemas.microsoft.com/office/drawing/2014/main" id="{436171E3-C8CA-3A4E-BAE8-2A5455EC5D42}"/>
              </a:ext>
            </a:extLst>
          </p:cNvPr>
          <p:cNvSpPr>
            <a:spLocks noGrp="1"/>
          </p:cNvSpPr>
          <p:nvPr>
            <p:ph type="body" idx="1"/>
          </p:nvPr>
        </p:nvSpPr>
        <p:spPr>
          <a:xfrm>
            <a:off x="6104897" y="2649281"/>
            <a:ext cx="2966712" cy="1617544"/>
          </a:xfrm>
        </p:spPr>
        <p:txBody>
          <a:bodyPr>
            <a:normAutofit/>
          </a:bodyPr>
          <a:lstStyle/>
          <a:p>
            <a:pPr marL="0" indent="0">
              <a:lnSpc>
                <a:spcPct val="150000"/>
              </a:lnSpc>
              <a:spcBef>
                <a:spcPts val="0"/>
              </a:spcBef>
              <a:buNone/>
            </a:pPr>
            <a:r>
              <a:rPr lang="en-US" sz="1600" dirty="0" err="1"/>
              <a:t>PolyA</a:t>
            </a:r>
            <a:r>
              <a:rPr lang="en-US" sz="1600" dirty="0"/>
              <a:t> vs random priming</a:t>
            </a:r>
          </a:p>
          <a:p>
            <a:pPr marL="0" indent="0">
              <a:lnSpc>
                <a:spcPct val="150000"/>
              </a:lnSpc>
              <a:spcBef>
                <a:spcPts val="0"/>
              </a:spcBef>
              <a:buNone/>
            </a:pPr>
            <a:r>
              <a:rPr lang="en-US" sz="1600" dirty="0"/>
              <a:t>3’/5’ end tagging vs full-length</a:t>
            </a:r>
          </a:p>
          <a:p>
            <a:pPr marL="0" indent="0">
              <a:lnSpc>
                <a:spcPct val="150000"/>
              </a:lnSpc>
              <a:spcBef>
                <a:spcPts val="0"/>
              </a:spcBef>
              <a:buNone/>
            </a:pPr>
            <a:r>
              <a:rPr lang="en-US" sz="1600" dirty="0"/>
              <a:t>PCR vs </a:t>
            </a:r>
            <a:r>
              <a:rPr lang="en-US" sz="1600" i="1" dirty="0"/>
              <a:t>in vitro transcription</a:t>
            </a:r>
          </a:p>
          <a:p>
            <a:pPr marL="0" indent="0">
              <a:lnSpc>
                <a:spcPct val="150000"/>
              </a:lnSpc>
              <a:spcBef>
                <a:spcPts val="0"/>
              </a:spcBef>
              <a:buNone/>
            </a:pPr>
            <a:r>
              <a:rPr lang="en-US" sz="1600" i="1" dirty="0"/>
              <a:t>…</a:t>
            </a:r>
            <a:endParaRPr lang="en-US" sz="1600" dirty="0"/>
          </a:p>
        </p:txBody>
      </p:sp>
      <p:sp>
        <p:nvSpPr>
          <p:cNvPr id="41" name="Text Placeholder 1">
            <a:extLst>
              <a:ext uri="{FF2B5EF4-FFF2-40B4-BE49-F238E27FC236}">
                <a16:creationId xmlns:a16="http://schemas.microsoft.com/office/drawing/2014/main" id="{7914672F-2E1F-2F41-8002-9903DA1F23FD}"/>
              </a:ext>
            </a:extLst>
          </p:cNvPr>
          <p:cNvSpPr txBox="1">
            <a:spLocks/>
          </p:cNvSpPr>
          <p:nvPr/>
        </p:nvSpPr>
        <p:spPr>
          <a:xfrm>
            <a:off x="2722869" y="2440330"/>
            <a:ext cx="1766119" cy="3521997"/>
          </a:xfrm>
          <a:prstGeom prst="rect">
            <a:avLst/>
          </a:prstGeom>
          <a:noFill/>
        </p:spPr>
        <p:txBody>
          <a:bodyPr vert="horz" lIns="121920" tIns="60960" rIns="121920" bIns="60960" rtlCol="0" anchor="t">
            <a:normAutofit lnSpcReduction="10000"/>
          </a:bodyPr>
          <a:lstStyle>
            <a:lvl1pPr marL="285750" indent="-285750" algn="l" defTabSz="457200" rtl="0" eaLnBrk="1" latinLnBrk="0" hangingPunct="1">
              <a:lnSpc>
                <a:spcPct val="100000"/>
              </a:lnSpc>
              <a:spcBef>
                <a:spcPct val="20000"/>
              </a:spcBef>
              <a:buFont typeface="Arial"/>
              <a:buChar char="•"/>
              <a:defRPr sz="1800" kern="1200" baseline="0">
                <a:solidFill>
                  <a:srgbClr val="185485"/>
                </a:solidFill>
                <a:latin typeface="Arial"/>
                <a:ea typeface="+mn-ea"/>
                <a:cs typeface="Arial"/>
              </a:defRPr>
            </a:lvl1pPr>
            <a:lvl2pPr marL="457200" indent="0" algn="l" defTabSz="457200" rtl="0" eaLnBrk="1" latinLnBrk="0" hangingPunct="1">
              <a:spcBef>
                <a:spcPct val="20000"/>
              </a:spcBef>
              <a:buFont typeface="Arial"/>
              <a:buNone/>
              <a:defRPr sz="1800" kern="1200">
                <a:solidFill>
                  <a:schemeClr val="tx1">
                    <a:tint val="75000"/>
                  </a:schemeClr>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tint val="75000"/>
                  </a:schemeClr>
                </a:solidFill>
                <a:latin typeface="Arial"/>
                <a:ea typeface="+mn-ea"/>
                <a:cs typeface="Arial"/>
              </a:defRPr>
            </a:lvl3pPr>
            <a:lvl4pPr marL="1371600" indent="0" algn="l" defTabSz="457200" rtl="0" eaLnBrk="1" latinLnBrk="0" hangingPunct="1">
              <a:spcBef>
                <a:spcPct val="20000"/>
              </a:spcBef>
              <a:buFont typeface="Arial"/>
              <a:buNone/>
              <a:defRPr sz="1400" kern="1200">
                <a:solidFill>
                  <a:schemeClr val="tx1">
                    <a:tint val="75000"/>
                  </a:schemeClr>
                </a:solidFill>
                <a:latin typeface="Arial"/>
                <a:ea typeface="+mn-ea"/>
                <a:cs typeface="Arial"/>
              </a:defRPr>
            </a:lvl4pPr>
            <a:lvl5pPr marL="1828800" indent="0" algn="l" defTabSz="457200" rtl="0" eaLnBrk="1" latinLnBrk="0" hangingPunct="1">
              <a:spcBef>
                <a:spcPct val="20000"/>
              </a:spcBef>
              <a:buFont typeface="Arial"/>
              <a:buNone/>
              <a:defRPr sz="1400" kern="1200">
                <a:solidFill>
                  <a:schemeClr val="tx1">
                    <a:tint val="75000"/>
                  </a:schemeClr>
                </a:solidFill>
                <a:latin typeface="Arial"/>
                <a:ea typeface="+mn-ea"/>
                <a:cs typeface="Arial"/>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0" indent="0" algn="ctr">
              <a:lnSpc>
                <a:spcPct val="150000"/>
              </a:lnSpc>
              <a:spcBef>
                <a:spcPts val="0"/>
              </a:spcBef>
              <a:buNone/>
            </a:pPr>
            <a:r>
              <a:rPr lang="en-US" sz="1600" b="1" dirty="0"/>
              <a:t>FACS</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Micro-capture</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Droplet</a:t>
            </a:r>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err="1"/>
              <a:t>Nanowell</a:t>
            </a:r>
            <a:endParaRPr lang="en-US" sz="1600" b="1" dirty="0"/>
          </a:p>
          <a:p>
            <a:pPr marL="0" indent="0" algn="ctr">
              <a:lnSpc>
                <a:spcPct val="150000"/>
              </a:lnSpc>
              <a:spcBef>
                <a:spcPts val="0"/>
              </a:spcBef>
              <a:buNone/>
            </a:pPr>
            <a:endParaRPr lang="en-US" sz="1600" b="1" dirty="0"/>
          </a:p>
          <a:p>
            <a:pPr marL="0" indent="0" algn="ctr">
              <a:lnSpc>
                <a:spcPct val="150000"/>
              </a:lnSpc>
              <a:spcBef>
                <a:spcPts val="0"/>
              </a:spcBef>
              <a:buNone/>
            </a:pPr>
            <a:r>
              <a:rPr lang="en-US" sz="1600" b="1" dirty="0"/>
              <a:t>Split/pool </a:t>
            </a:r>
          </a:p>
          <a:p>
            <a:pPr marL="0" indent="0" algn="ctr">
              <a:lnSpc>
                <a:spcPct val="150000"/>
              </a:lnSpc>
              <a:spcBef>
                <a:spcPts val="0"/>
              </a:spcBef>
              <a:buNone/>
            </a:pPr>
            <a:r>
              <a:rPr lang="en-US" sz="1600" b="1" dirty="0"/>
              <a:t>barcoding</a:t>
            </a:r>
          </a:p>
        </p:txBody>
      </p:sp>
      <p:pic>
        <p:nvPicPr>
          <p:cNvPr id="5" name="Content Placeholder 4">
            <a:extLst>
              <a:ext uri="{FF2B5EF4-FFF2-40B4-BE49-F238E27FC236}">
                <a16:creationId xmlns:a16="http://schemas.microsoft.com/office/drawing/2014/main" id="{EAA61E4E-A563-C443-A347-258A6880C56C}"/>
              </a:ext>
            </a:extLst>
          </p:cNvPr>
          <p:cNvPicPr>
            <a:picLocks noGrp="1" noChangeAspect="1"/>
          </p:cNvPicPr>
          <p:nvPr>
            <p:ph sz="quarter" idx="14"/>
          </p:nvPr>
        </p:nvPicPr>
        <p:blipFill rotWithShape="1">
          <a:blip r:embed="rId2"/>
          <a:srcRect l="5456" t="6369" r="5458" b="3495"/>
          <a:stretch/>
        </p:blipFill>
        <p:spPr>
          <a:xfrm>
            <a:off x="4521666" y="5291442"/>
            <a:ext cx="592201" cy="584993"/>
          </a:xfrm>
        </p:spPr>
      </p:pic>
      <p:grpSp>
        <p:nvGrpSpPr>
          <p:cNvPr id="4" name="Group 3">
            <a:extLst>
              <a:ext uri="{FF2B5EF4-FFF2-40B4-BE49-F238E27FC236}">
                <a16:creationId xmlns:a16="http://schemas.microsoft.com/office/drawing/2014/main" id="{204E2073-CE1F-C6A8-35E0-9384B334D92B}"/>
              </a:ext>
            </a:extLst>
          </p:cNvPr>
          <p:cNvGrpSpPr/>
          <p:nvPr/>
        </p:nvGrpSpPr>
        <p:grpSpPr>
          <a:xfrm>
            <a:off x="9011423" y="2062871"/>
            <a:ext cx="2526807" cy="4186493"/>
            <a:chOff x="8994633" y="2230925"/>
            <a:chExt cx="2654133" cy="4261670"/>
          </a:xfrm>
        </p:grpSpPr>
        <p:pic>
          <p:nvPicPr>
            <p:cNvPr id="43" name="Picture 42">
              <a:extLst>
                <a:ext uri="{FF2B5EF4-FFF2-40B4-BE49-F238E27FC236}">
                  <a16:creationId xmlns:a16="http://schemas.microsoft.com/office/drawing/2014/main" id="{93E2522F-5DC1-2F42-8977-63215A33D2ED}"/>
                </a:ext>
              </a:extLst>
            </p:cNvPr>
            <p:cNvPicPr>
              <a:picLocks noChangeAspect="1"/>
            </p:cNvPicPr>
            <p:nvPr/>
          </p:nvPicPr>
          <p:blipFill rotWithShape="1">
            <a:blip r:embed="rId3"/>
            <a:srcRect l="6278"/>
            <a:stretch/>
          </p:blipFill>
          <p:spPr>
            <a:xfrm>
              <a:off x="9385671" y="2552399"/>
              <a:ext cx="1760915" cy="1036135"/>
            </a:xfrm>
            <a:prstGeom prst="rect">
              <a:avLst/>
            </a:prstGeom>
          </p:spPr>
        </p:pic>
        <p:pic>
          <p:nvPicPr>
            <p:cNvPr id="46" name="Picture 45">
              <a:extLst>
                <a:ext uri="{FF2B5EF4-FFF2-40B4-BE49-F238E27FC236}">
                  <a16:creationId xmlns:a16="http://schemas.microsoft.com/office/drawing/2014/main" id="{B70BA693-4FB4-234A-8A39-F8286CFE0EE0}"/>
                </a:ext>
              </a:extLst>
            </p:cNvPr>
            <p:cNvPicPr>
              <a:picLocks noChangeAspect="1"/>
            </p:cNvPicPr>
            <p:nvPr/>
          </p:nvPicPr>
          <p:blipFill>
            <a:blip r:embed="rId4"/>
            <a:stretch>
              <a:fillRect/>
            </a:stretch>
          </p:blipFill>
          <p:spPr>
            <a:xfrm>
              <a:off x="9295592" y="3989920"/>
              <a:ext cx="1911869" cy="1634576"/>
            </a:xfrm>
            <a:prstGeom prst="rect">
              <a:avLst/>
            </a:prstGeom>
          </p:spPr>
        </p:pic>
        <p:sp>
          <p:nvSpPr>
            <p:cNvPr id="42" name="TextBox 41">
              <a:extLst>
                <a:ext uri="{FF2B5EF4-FFF2-40B4-BE49-F238E27FC236}">
                  <a16:creationId xmlns:a16="http://schemas.microsoft.com/office/drawing/2014/main" id="{D549D0F4-E60C-A74C-BD34-C6EB1424A43F}"/>
                </a:ext>
              </a:extLst>
            </p:cNvPr>
            <p:cNvSpPr txBox="1"/>
            <p:nvPr/>
          </p:nvSpPr>
          <p:spPr>
            <a:xfrm>
              <a:off x="8994633" y="535945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44" name="TextBox 43">
              <a:extLst>
                <a:ext uri="{FF2B5EF4-FFF2-40B4-BE49-F238E27FC236}">
                  <a16:creationId xmlns:a16="http://schemas.microsoft.com/office/drawing/2014/main" id="{CCCE73E5-FF61-424F-BC0F-258266F8AAF5}"/>
                </a:ext>
              </a:extLst>
            </p:cNvPr>
            <p:cNvSpPr txBox="1"/>
            <p:nvPr/>
          </p:nvSpPr>
          <p:spPr>
            <a:xfrm>
              <a:off x="9505487" y="3465214"/>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51" name="TextBox 50">
              <a:extLst>
                <a:ext uri="{FF2B5EF4-FFF2-40B4-BE49-F238E27FC236}">
                  <a16:creationId xmlns:a16="http://schemas.microsoft.com/office/drawing/2014/main" id="{BD98FFD9-D8B9-434A-95FD-FABA9AA11ACC}"/>
                </a:ext>
              </a:extLst>
            </p:cNvPr>
            <p:cNvSpPr txBox="1"/>
            <p:nvPr/>
          </p:nvSpPr>
          <p:spPr>
            <a:xfrm>
              <a:off x="9295593" y="2230925"/>
              <a:ext cx="2098260" cy="379656"/>
            </a:xfrm>
            <a:prstGeom prst="rect">
              <a:avLst/>
            </a:prstGeom>
            <a:noFill/>
          </p:spPr>
          <p:txBody>
            <a:bodyPr wrap="square" rtlCol="0">
              <a:spAutoFit/>
            </a:bodyPr>
            <a:lstStyle/>
            <a:p>
              <a:pPr algn="ctr"/>
              <a:r>
                <a:rPr lang="en-US" sz="1867" b="1" dirty="0" err="1">
                  <a:solidFill>
                    <a:srgbClr val="254061"/>
                  </a:solidFill>
                  <a:latin typeface="Arial" panose="020B0604020202020204" pitchFamily="34" charset="0"/>
                  <a:cs typeface="Arial" panose="020B0604020202020204" pitchFamily="34" charset="0"/>
                </a:rPr>
                <a:t>MiSeq</a:t>
              </a:r>
              <a:endParaRPr lang="en-US" sz="1867" b="1" dirty="0">
                <a:solidFill>
                  <a:srgbClr val="25406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666B206-6295-4F40-A042-AED29ADD8E3A}"/>
                </a:ext>
              </a:extLst>
            </p:cNvPr>
            <p:cNvSpPr txBox="1"/>
            <p:nvPr/>
          </p:nvSpPr>
          <p:spPr>
            <a:xfrm>
              <a:off x="9295591" y="3803089"/>
              <a:ext cx="2098260" cy="379656"/>
            </a:xfrm>
            <a:prstGeom prst="rect">
              <a:avLst/>
            </a:prstGeom>
            <a:noFill/>
          </p:spPr>
          <p:txBody>
            <a:bodyPr wrap="square" rtlCol="0">
              <a:spAutoFit/>
            </a:bodyPr>
            <a:lstStyle/>
            <a:p>
              <a:pPr algn="ctr"/>
              <a:r>
                <a:rPr lang="en-US" sz="1867" b="1" dirty="0" err="1">
                  <a:solidFill>
                    <a:srgbClr val="254061"/>
                  </a:solidFill>
                  <a:latin typeface="Arial" panose="020B0604020202020204" pitchFamily="34" charset="0"/>
                  <a:cs typeface="Arial" panose="020B0604020202020204" pitchFamily="34" charset="0"/>
                </a:rPr>
                <a:t>NextSeq</a:t>
              </a:r>
              <a:endParaRPr lang="en-US" sz="1867" b="1" dirty="0">
                <a:solidFill>
                  <a:srgbClr val="254061"/>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B1824B94-3AC7-C940-9348-A939D22CACB3}"/>
                </a:ext>
              </a:extLst>
            </p:cNvPr>
            <p:cNvSpPr txBox="1"/>
            <p:nvPr/>
          </p:nvSpPr>
          <p:spPr>
            <a:xfrm>
              <a:off x="9012562" y="5825618"/>
              <a:ext cx="2636204" cy="666977"/>
            </a:xfrm>
            <a:prstGeom prst="rect">
              <a:avLst/>
            </a:prstGeom>
            <a:noFill/>
          </p:spPr>
          <p:txBody>
            <a:bodyPr wrap="square" rtlCol="0">
              <a:spAutoFit/>
            </a:bodyPr>
            <a:lstStyle/>
            <a:p>
              <a:pPr algn="ctr"/>
              <a:r>
                <a:rPr lang="en-US" sz="1867" b="1" dirty="0" err="1">
                  <a:solidFill>
                    <a:schemeClr val="tx2"/>
                  </a:solidFill>
                </a:rPr>
                <a:t>NovaSeq</a:t>
              </a:r>
              <a:r>
                <a:rPr lang="en-US" sz="1867" dirty="0">
                  <a:solidFill>
                    <a:srgbClr val="7F7F7F"/>
                  </a:solidFill>
                </a:rPr>
                <a:t>: </a:t>
              </a:r>
            </a:p>
            <a:p>
              <a:pPr algn="ctr"/>
              <a:r>
                <a:rPr lang="en-US" sz="1867" dirty="0">
                  <a:solidFill>
                    <a:srgbClr val="7F7F7F"/>
                  </a:solidFill>
                </a:rPr>
                <a:t>~ 6B Reads</a:t>
              </a:r>
            </a:p>
          </p:txBody>
        </p:sp>
      </p:grpSp>
      <p:sp>
        <p:nvSpPr>
          <p:cNvPr id="58" name="Rounded Rectangle 57">
            <a:extLst>
              <a:ext uri="{FF2B5EF4-FFF2-40B4-BE49-F238E27FC236}">
                <a16:creationId xmlns:a16="http://schemas.microsoft.com/office/drawing/2014/main" id="{2E63879F-43FE-7044-9B24-D8F3590350F5}"/>
              </a:ext>
            </a:extLst>
          </p:cNvPr>
          <p:cNvSpPr/>
          <p:nvPr/>
        </p:nvSpPr>
        <p:spPr>
          <a:xfrm>
            <a:off x="820792" y="1370126"/>
            <a:ext cx="1515560" cy="732116"/>
          </a:xfrm>
          <a:prstGeom prst="roundRect">
            <a:avLst/>
          </a:prstGeom>
          <a:solidFill>
            <a:schemeClr val="tx2"/>
          </a:solidFill>
          <a:ln w="12700" cmpd="sng">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solidFill>
                  <a:schemeClr val="bg1"/>
                </a:solidFill>
              </a:rPr>
              <a:t>Sample preparation</a:t>
            </a:r>
          </a:p>
        </p:txBody>
      </p:sp>
      <p:cxnSp>
        <p:nvCxnSpPr>
          <p:cNvPr id="59" name="Straight Arrow Connector 58">
            <a:extLst>
              <a:ext uri="{FF2B5EF4-FFF2-40B4-BE49-F238E27FC236}">
                <a16:creationId xmlns:a16="http://schemas.microsoft.com/office/drawing/2014/main" id="{C384A4E3-9BFF-B84E-A822-20DE486D4D26}"/>
              </a:ext>
            </a:extLst>
          </p:cNvPr>
          <p:cNvCxnSpPr>
            <a:cxnSpLocks/>
            <a:stCxn id="58" idx="3"/>
            <a:endCxn id="13" idx="1"/>
          </p:cNvCxnSpPr>
          <p:nvPr/>
        </p:nvCxnSpPr>
        <p:spPr>
          <a:xfrm>
            <a:off x="2336352" y="1736184"/>
            <a:ext cx="1452605" cy="0"/>
          </a:xfrm>
          <a:prstGeom prst="straightConnector1">
            <a:avLst/>
          </a:prstGeom>
          <a:ln w="28575" cmpd="sng">
            <a:solidFill>
              <a:schemeClr val="accent2"/>
            </a:solidFill>
            <a:tailEnd type="arrow"/>
          </a:ln>
        </p:spPr>
        <p:style>
          <a:lnRef idx="1">
            <a:schemeClr val="accent1"/>
          </a:lnRef>
          <a:fillRef idx="2">
            <a:schemeClr val="accent1"/>
          </a:fillRef>
          <a:effectRef idx="1">
            <a:schemeClr val="accent1"/>
          </a:effectRef>
          <a:fontRef idx="minor">
            <a:schemeClr val="dk1"/>
          </a:fontRef>
        </p:style>
      </p:cxnSp>
      <p:pic>
        <p:nvPicPr>
          <p:cNvPr id="64" name="Picture 63">
            <a:extLst>
              <a:ext uri="{FF2B5EF4-FFF2-40B4-BE49-F238E27FC236}">
                <a16:creationId xmlns:a16="http://schemas.microsoft.com/office/drawing/2014/main" id="{CC24F721-9A01-7148-8E25-35DE9A8BE73C}"/>
              </a:ext>
            </a:extLst>
          </p:cNvPr>
          <p:cNvPicPr>
            <a:picLocks noChangeAspect="1"/>
          </p:cNvPicPr>
          <p:nvPr/>
        </p:nvPicPr>
        <p:blipFill>
          <a:blip r:embed="rId5"/>
          <a:stretch>
            <a:fillRect/>
          </a:stretch>
        </p:blipFill>
        <p:spPr>
          <a:xfrm>
            <a:off x="857124" y="2379359"/>
            <a:ext cx="1631749" cy="1085855"/>
          </a:xfrm>
          <a:prstGeom prst="rect">
            <a:avLst/>
          </a:prstGeom>
        </p:spPr>
      </p:pic>
      <p:pic>
        <p:nvPicPr>
          <p:cNvPr id="65" name="Picture 64">
            <a:extLst>
              <a:ext uri="{FF2B5EF4-FFF2-40B4-BE49-F238E27FC236}">
                <a16:creationId xmlns:a16="http://schemas.microsoft.com/office/drawing/2014/main" id="{35E882E1-7142-4245-AD8D-E4EA133EABD7}"/>
              </a:ext>
            </a:extLst>
          </p:cNvPr>
          <p:cNvPicPr>
            <a:picLocks noChangeAspect="1"/>
          </p:cNvPicPr>
          <p:nvPr/>
        </p:nvPicPr>
        <p:blipFill>
          <a:blip r:embed="rId6"/>
          <a:stretch>
            <a:fillRect/>
          </a:stretch>
        </p:blipFill>
        <p:spPr>
          <a:xfrm>
            <a:off x="820793" y="3690714"/>
            <a:ext cx="1715687" cy="1086601"/>
          </a:xfrm>
          <a:prstGeom prst="rect">
            <a:avLst/>
          </a:prstGeom>
        </p:spPr>
      </p:pic>
      <p:pic>
        <p:nvPicPr>
          <p:cNvPr id="24" name="Picture 47" descr="G:\Granicus\20110729-K562-from_4000_cells\Date 29-07-2011 16-31\Workspace 1\Tile000003.bmp">
            <a:extLst>
              <a:ext uri="{FF2B5EF4-FFF2-40B4-BE49-F238E27FC236}">
                <a16:creationId xmlns:a16="http://schemas.microsoft.com/office/drawing/2014/main" id="{1FDF62CF-EA87-5E42-BF69-97444D432B16}"/>
              </a:ext>
            </a:extLst>
          </p:cNvPr>
          <p:cNvPicPr>
            <a:picLocks noChangeAspect="1" noChangeArrowheads="1"/>
          </p:cNvPicPr>
          <p:nvPr/>
        </p:nvPicPr>
        <p:blipFill rotWithShape="1">
          <a:blip r:embed="rId7" cstate="print"/>
          <a:srcRect l="12662" t="1949" r="14781" b="630"/>
          <a:stretch/>
        </p:blipFill>
        <p:spPr bwMode="auto">
          <a:xfrm>
            <a:off x="4517445" y="3062401"/>
            <a:ext cx="592201" cy="592956"/>
          </a:xfrm>
          <a:prstGeom prst="rect">
            <a:avLst/>
          </a:prstGeom>
          <a:noFill/>
          <a:ln w="9525">
            <a:solidFill>
              <a:srgbClr val="FFFFFF"/>
            </a:solidFill>
            <a:miter lim="800000"/>
            <a:headEnd/>
            <a:tailEnd/>
          </a:ln>
        </p:spPr>
      </p:pic>
      <p:pic>
        <p:nvPicPr>
          <p:cNvPr id="25" name="Picture 24">
            <a:extLst>
              <a:ext uri="{FF2B5EF4-FFF2-40B4-BE49-F238E27FC236}">
                <a16:creationId xmlns:a16="http://schemas.microsoft.com/office/drawing/2014/main" id="{B1F3F82F-DC18-F94B-8AC5-F89683C96DDF}"/>
              </a:ext>
            </a:extLst>
          </p:cNvPr>
          <p:cNvPicPr>
            <a:picLocks noChangeAspect="1"/>
          </p:cNvPicPr>
          <p:nvPr/>
        </p:nvPicPr>
        <p:blipFill rotWithShape="1">
          <a:blip r:embed="rId8"/>
          <a:srcRect l="5707" t="9325" r="19201" b="7226"/>
          <a:stretch/>
        </p:blipFill>
        <p:spPr>
          <a:xfrm>
            <a:off x="4526678" y="3810724"/>
            <a:ext cx="592201" cy="584993"/>
          </a:xfrm>
          <a:prstGeom prst="rect">
            <a:avLst/>
          </a:prstGeom>
        </p:spPr>
      </p:pic>
      <p:pic>
        <p:nvPicPr>
          <p:cNvPr id="26" name="Picture 25" descr="96-well-pcr-plates-feature.jpg">
            <a:extLst>
              <a:ext uri="{FF2B5EF4-FFF2-40B4-BE49-F238E27FC236}">
                <a16:creationId xmlns:a16="http://schemas.microsoft.com/office/drawing/2014/main" id="{28477CA0-095E-2745-8626-0390F349BA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6549" y="2413228"/>
            <a:ext cx="984993" cy="527675"/>
          </a:xfrm>
          <a:prstGeom prst="rect">
            <a:avLst/>
          </a:prstGeom>
        </p:spPr>
      </p:pic>
      <p:pic>
        <p:nvPicPr>
          <p:cNvPr id="27" name="Picture 26">
            <a:extLst>
              <a:ext uri="{FF2B5EF4-FFF2-40B4-BE49-F238E27FC236}">
                <a16:creationId xmlns:a16="http://schemas.microsoft.com/office/drawing/2014/main" id="{819D1186-9224-9E48-852B-AFD672C4146A}"/>
              </a:ext>
            </a:extLst>
          </p:cNvPr>
          <p:cNvPicPr>
            <a:picLocks noChangeAspect="1"/>
          </p:cNvPicPr>
          <p:nvPr/>
        </p:nvPicPr>
        <p:blipFill rotWithShape="1">
          <a:blip r:embed="rId10">
            <a:extLst>
              <a:ext uri="{28A0092B-C50C-407E-A947-70E740481C1C}">
                <a14:useLocalDpi xmlns:a14="http://schemas.microsoft.com/office/drawing/2010/main" val="0"/>
              </a:ext>
            </a:extLst>
          </a:blip>
          <a:srcRect l="36187" t="36186" b="1"/>
          <a:stretch/>
        </p:blipFill>
        <p:spPr>
          <a:xfrm rot="10800000">
            <a:off x="4526677" y="4551083"/>
            <a:ext cx="592200" cy="584992"/>
          </a:xfrm>
          <a:prstGeom prst="rect">
            <a:avLst/>
          </a:prstGeom>
        </p:spPr>
      </p:pic>
      <p:sp>
        <p:nvSpPr>
          <p:cNvPr id="6" name="Google Shape;641;g10bafbc5172_1_93">
            <a:extLst>
              <a:ext uri="{FF2B5EF4-FFF2-40B4-BE49-F238E27FC236}">
                <a16:creationId xmlns:a16="http://schemas.microsoft.com/office/drawing/2014/main" id="{0B2BE901-6820-EB5E-E816-35E9DF432F83}"/>
              </a:ext>
            </a:extLst>
          </p:cNvPr>
          <p:cNvSpPr txBox="1"/>
          <p:nvPr/>
        </p:nvSpPr>
        <p:spPr>
          <a:xfrm>
            <a:off x="19416" y="112871"/>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dirty="0">
                <a:solidFill>
                  <a:schemeClr val="dk2"/>
                </a:solidFill>
              </a:rPr>
              <a:t>Summary of Single-Cell Expression Profiling Pipeline</a:t>
            </a:r>
            <a:endParaRPr sz="2667" b="1" dirty="0">
              <a:solidFill>
                <a:schemeClr val="dk2"/>
              </a:solidFill>
            </a:endParaRPr>
          </a:p>
          <a:p>
            <a:pPr algn="ctr"/>
            <a:endParaRPr sz="2400" dirty="0"/>
          </a:p>
        </p:txBody>
      </p:sp>
      <p:pic>
        <p:nvPicPr>
          <p:cNvPr id="2" name="Picture 1">
            <a:extLst>
              <a:ext uri="{FF2B5EF4-FFF2-40B4-BE49-F238E27FC236}">
                <a16:creationId xmlns:a16="http://schemas.microsoft.com/office/drawing/2014/main" id="{65737505-146E-2C70-E1BD-B13C78D573C9}"/>
              </a:ext>
            </a:extLst>
          </p:cNvPr>
          <p:cNvPicPr>
            <a:picLocks noChangeAspect="1"/>
          </p:cNvPicPr>
          <p:nvPr/>
        </p:nvPicPr>
        <p:blipFill>
          <a:blip r:embed="rId11"/>
          <a:stretch>
            <a:fillRect/>
          </a:stretch>
        </p:blipFill>
        <p:spPr>
          <a:xfrm>
            <a:off x="10395159" y="6101761"/>
            <a:ext cx="1691909" cy="660829"/>
          </a:xfrm>
          <a:prstGeom prst="rect">
            <a:avLst/>
          </a:prstGeom>
        </p:spPr>
      </p:pic>
      <p:pic>
        <p:nvPicPr>
          <p:cNvPr id="3" name="Picture 2" descr="Blue text on a white background&#10;&#10;Description automatically generated">
            <a:extLst>
              <a:ext uri="{FF2B5EF4-FFF2-40B4-BE49-F238E27FC236}">
                <a16:creationId xmlns:a16="http://schemas.microsoft.com/office/drawing/2014/main" id="{CB4BBEC1-4BC4-8BF4-BF46-D0628A5E2E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0045" y="6279658"/>
            <a:ext cx="1691909" cy="482932"/>
          </a:xfrm>
          <a:prstGeom prst="rect">
            <a:avLst/>
          </a:prstGeom>
        </p:spPr>
      </p:pic>
    </p:spTree>
    <p:extLst>
      <p:ext uri="{BB962C8B-B14F-4D97-AF65-F5344CB8AC3E}">
        <p14:creationId xmlns:p14="http://schemas.microsoft.com/office/powerpoint/2010/main" val="13689481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BA0C4-A5BA-E6B7-E04E-734708677C00}"/>
              </a:ext>
            </a:extLst>
          </p:cNvPr>
          <p:cNvSpPr>
            <a:spLocks noGrp="1"/>
          </p:cNvSpPr>
          <p:nvPr>
            <p:ph type="title"/>
          </p:nvPr>
        </p:nvSpPr>
        <p:spPr>
          <a:xfrm>
            <a:off x="502920" y="1371600"/>
            <a:ext cx="10972800" cy="1830560"/>
          </a:xfrm>
        </p:spPr>
        <p:txBody>
          <a:bodyPr>
            <a:normAutofit/>
          </a:bodyPr>
          <a:lstStyle/>
          <a:p>
            <a:pPr algn="ctr"/>
            <a:r>
              <a:rPr lang="en-US" sz="6000" dirty="0"/>
              <a:t>Sequencing Considerations</a:t>
            </a:r>
          </a:p>
        </p:txBody>
      </p:sp>
      <p:pic>
        <p:nvPicPr>
          <p:cNvPr id="5" name="Picture 4" descr="A picture containing logo&#10;&#10;Description automatically generated">
            <a:extLst>
              <a:ext uri="{FF2B5EF4-FFF2-40B4-BE49-F238E27FC236}">
                <a16:creationId xmlns:a16="http://schemas.microsoft.com/office/drawing/2014/main" id="{5789D2B1-EFED-13F8-59DB-86B239F4B4BC}"/>
              </a:ext>
            </a:extLst>
          </p:cNvPr>
          <p:cNvPicPr>
            <a:picLocks noChangeAspect="1"/>
          </p:cNvPicPr>
          <p:nvPr/>
        </p:nvPicPr>
        <p:blipFill rotWithShape="1">
          <a:blip r:embed="rId2"/>
          <a:srcRect l="32946" t="36706" b="33501"/>
          <a:stretch/>
        </p:blipFill>
        <p:spPr>
          <a:xfrm>
            <a:off x="2435718" y="3091021"/>
            <a:ext cx="7659757" cy="2279374"/>
          </a:xfrm>
          <a:prstGeom prst="rect">
            <a:avLst/>
          </a:prstGeom>
        </p:spPr>
      </p:pic>
      <p:pic>
        <p:nvPicPr>
          <p:cNvPr id="2" name="Picture 2" descr="Universidad de los Andes Online Courses | Coursera">
            <a:extLst>
              <a:ext uri="{FF2B5EF4-FFF2-40B4-BE49-F238E27FC236}">
                <a16:creationId xmlns:a16="http://schemas.microsoft.com/office/drawing/2014/main" id="{761B32BC-8BE5-0F2C-8980-4B76FE5392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up of a logo&#10;&#10;Description automatically generated">
            <a:extLst>
              <a:ext uri="{FF2B5EF4-FFF2-40B4-BE49-F238E27FC236}">
                <a16:creationId xmlns:a16="http://schemas.microsoft.com/office/drawing/2014/main" id="{984F4E25-0338-BCAF-00BF-5B3769219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D103E795-289F-A0FF-1C59-23038DE279CB}"/>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02268625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34535-4C72-858C-CE23-60A76E295084}"/>
              </a:ext>
            </a:extLst>
          </p:cNvPr>
          <p:cNvPicPr>
            <a:picLocks noChangeAspect="1"/>
          </p:cNvPicPr>
          <p:nvPr/>
        </p:nvPicPr>
        <p:blipFill rotWithShape="1">
          <a:blip r:embed="rId3"/>
          <a:srcRect l="6278"/>
          <a:stretch/>
        </p:blipFill>
        <p:spPr>
          <a:xfrm>
            <a:off x="699678" y="1764473"/>
            <a:ext cx="2003009" cy="1178585"/>
          </a:xfrm>
          <a:prstGeom prst="rect">
            <a:avLst/>
          </a:prstGeom>
        </p:spPr>
      </p:pic>
      <p:pic>
        <p:nvPicPr>
          <p:cNvPr id="5" name="Picture 4">
            <a:extLst>
              <a:ext uri="{FF2B5EF4-FFF2-40B4-BE49-F238E27FC236}">
                <a16:creationId xmlns:a16="http://schemas.microsoft.com/office/drawing/2014/main" id="{4949EF33-AD5B-2FB1-578F-FB3159045E1B}"/>
              </a:ext>
            </a:extLst>
          </p:cNvPr>
          <p:cNvPicPr>
            <a:picLocks noChangeAspect="1"/>
          </p:cNvPicPr>
          <p:nvPr/>
        </p:nvPicPr>
        <p:blipFill>
          <a:blip r:embed="rId4"/>
          <a:stretch>
            <a:fillRect/>
          </a:stretch>
        </p:blipFill>
        <p:spPr>
          <a:xfrm>
            <a:off x="3105497" y="1607703"/>
            <a:ext cx="1911869" cy="1634576"/>
          </a:xfrm>
          <a:prstGeom prst="rect">
            <a:avLst/>
          </a:prstGeom>
        </p:spPr>
      </p:pic>
      <p:sp>
        <p:nvSpPr>
          <p:cNvPr id="6" name="TextBox 5">
            <a:extLst>
              <a:ext uri="{FF2B5EF4-FFF2-40B4-BE49-F238E27FC236}">
                <a16:creationId xmlns:a16="http://schemas.microsoft.com/office/drawing/2014/main" id="{7F730CF5-0A7E-CBC2-09D9-F828B9784CC0}"/>
              </a:ext>
            </a:extLst>
          </p:cNvPr>
          <p:cNvSpPr txBox="1"/>
          <p:nvPr/>
        </p:nvSpPr>
        <p:spPr>
          <a:xfrm>
            <a:off x="2743330" y="3397663"/>
            <a:ext cx="2636204" cy="379656"/>
          </a:xfrm>
          <a:prstGeom prst="rect">
            <a:avLst/>
          </a:prstGeom>
          <a:noFill/>
        </p:spPr>
        <p:txBody>
          <a:bodyPr wrap="square" rtlCol="0">
            <a:spAutoFit/>
          </a:bodyPr>
          <a:lstStyle/>
          <a:p>
            <a:pPr algn="ctr"/>
            <a:r>
              <a:rPr lang="en-US" sz="1867" dirty="0">
                <a:solidFill>
                  <a:srgbClr val="7F7F7F"/>
                </a:solidFill>
              </a:rPr>
              <a:t>~ 500M Reads</a:t>
            </a:r>
          </a:p>
        </p:txBody>
      </p:sp>
      <p:sp>
        <p:nvSpPr>
          <p:cNvPr id="7" name="TextBox 6">
            <a:extLst>
              <a:ext uri="{FF2B5EF4-FFF2-40B4-BE49-F238E27FC236}">
                <a16:creationId xmlns:a16="http://schemas.microsoft.com/office/drawing/2014/main" id="{3956DE1C-0863-820E-0627-D46F4D7A310D}"/>
              </a:ext>
            </a:extLst>
          </p:cNvPr>
          <p:cNvSpPr txBox="1"/>
          <p:nvPr/>
        </p:nvSpPr>
        <p:spPr>
          <a:xfrm>
            <a:off x="846100" y="3428415"/>
            <a:ext cx="1614493" cy="379656"/>
          </a:xfrm>
          <a:prstGeom prst="rect">
            <a:avLst/>
          </a:prstGeom>
          <a:noFill/>
        </p:spPr>
        <p:txBody>
          <a:bodyPr wrap="square" rtlCol="0">
            <a:spAutoFit/>
          </a:bodyPr>
          <a:lstStyle/>
          <a:p>
            <a:pPr algn="ctr"/>
            <a:r>
              <a:rPr lang="en-US" sz="1867" dirty="0">
                <a:solidFill>
                  <a:srgbClr val="7F7F7F"/>
                </a:solidFill>
              </a:rPr>
              <a:t>~20M reads</a:t>
            </a:r>
          </a:p>
        </p:txBody>
      </p:sp>
      <p:sp>
        <p:nvSpPr>
          <p:cNvPr id="8" name="TextBox 7">
            <a:extLst>
              <a:ext uri="{FF2B5EF4-FFF2-40B4-BE49-F238E27FC236}">
                <a16:creationId xmlns:a16="http://schemas.microsoft.com/office/drawing/2014/main" id="{D93BF83A-5A22-320F-3F2E-BD757F4C0968}"/>
              </a:ext>
            </a:extLst>
          </p:cNvPr>
          <p:cNvSpPr txBox="1"/>
          <p:nvPr/>
        </p:nvSpPr>
        <p:spPr>
          <a:xfrm>
            <a:off x="60960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MiSeq</a:t>
            </a:r>
            <a:endParaRPr lang="en-US" sz="2000" b="1" dirty="0">
              <a:solidFill>
                <a:srgbClr val="25406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2321142-F4DF-8A52-725E-A0BB0BB651C2}"/>
              </a:ext>
            </a:extLst>
          </p:cNvPr>
          <p:cNvSpPr txBox="1"/>
          <p:nvPr/>
        </p:nvSpPr>
        <p:spPr>
          <a:xfrm>
            <a:off x="3398750" y="1139382"/>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500</a:t>
            </a:r>
          </a:p>
        </p:txBody>
      </p:sp>
      <p:sp>
        <p:nvSpPr>
          <p:cNvPr id="11" name="TextBox 10">
            <a:extLst>
              <a:ext uri="{FF2B5EF4-FFF2-40B4-BE49-F238E27FC236}">
                <a16:creationId xmlns:a16="http://schemas.microsoft.com/office/drawing/2014/main" id="{1CA19DCC-D474-40AC-7DD8-A577B9FD95F1}"/>
              </a:ext>
            </a:extLst>
          </p:cNvPr>
          <p:cNvSpPr txBox="1"/>
          <p:nvPr/>
        </p:nvSpPr>
        <p:spPr>
          <a:xfrm>
            <a:off x="6187900" y="1121536"/>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NextSeq</a:t>
            </a:r>
            <a:r>
              <a:rPr lang="en-US" sz="2000" b="1" dirty="0">
                <a:solidFill>
                  <a:srgbClr val="254061"/>
                </a:solidFill>
                <a:latin typeface="Arial" panose="020B0604020202020204" pitchFamily="34" charset="0"/>
                <a:cs typeface="Arial" panose="020B0604020202020204" pitchFamily="34" charset="0"/>
              </a:rPr>
              <a:t> 2000</a:t>
            </a:r>
          </a:p>
        </p:txBody>
      </p:sp>
      <p:sp>
        <p:nvSpPr>
          <p:cNvPr id="12" name="TextBox 11">
            <a:extLst>
              <a:ext uri="{FF2B5EF4-FFF2-40B4-BE49-F238E27FC236}">
                <a16:creationId xmlns:a16="http://schemas.microsoft.com/office/drawing/2014/main" id="{625DC190-A663-CCB5-EE13-BC51062C56B9}"/>
              </a:ext>
            </a:extLst>
          </p:cNvPr>
          <p:cNvSpPr txBox="1"/>
          <p:nvPr/>
        </p:nvSpPr>
        <p:spPr>
          <a:xfrm>
            <a:off x="8977050" y="1116967"/>
            <a:ext cx="2098260" cy="400110"/>
          </a:xfrm>
          <a:prstGeom prst="rect">
            <a:avLst/>
          </a:prstGeom>
          <a:noFill/>
        </p:spPr>
        <p:txBody>
          <a:bodyPr wrap="square" rtlCol="0">
            <a:spAutoFit/>
          </a:bodyPr>
          <a:lstStyle/>
          <a:p>
            <a:pPr algn="ctr"/>
            <a:r>
              <a:rPr lang="en-US" sz="2000" b="1" dirty="0" err="1">
                <a:solidFill>
                  <a:srgbClr val="254061"/>
                </a:solidFill>
                <a:latin typeface="Arial" panose="020B0604020202020204" pitchFamily="34" charset="0"/>
                <a:cs typeface="Arial" panose="020B0604020202020204" pitchFamily="34" charset="0"/>
              </a:rPr>
              <a:t>NovaSeq</a:t>
            </a:r>
            <a:endParaRPr lang="en-US" sz="2000" b="1" dirty="0">
              <a:solidFill>
                <a:srgbClr val="25406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970C977-0E15-8502-8633-F3EA40B0E5C4}"/>
              </a:ext>
            </a:extLst>
          </p:cNvPr>
          <p:cNvSpPr txBox="1"/>
          <p:nvPr/>
        </p:nvSpPr>
        <p:spPr>
          <a:xfrm>
            <a:off x="5662271" y="3397663"/>
            <a:ext cx="2636204" cy="379656"/>
          </a:xfrm>
          <a:prstGeom prst="rect">
            <a:avLst/>
          </a:prstGeom>
          <a:noFill/>
        </p:spPr>
        <p:txBody>
          <a:bodyPr wrap="square" rtlCol="0">
            <a:spAutoFit/>
          </a:bodyPr>
          <a:lstStyle/>
          <a:p>
            <a:pPr algn="ctr"/>
            <a:r>
              <a:rPr lang="en-US" sz="1867" dirty="0">
                <a:solidFill>
                  <a:srgbClr val="7F7F7F"/>
                </a:solidFill>
              </a:rPr>
              <a:t>~ 1.2B Reads</a:t>
            </a:r>
          </a:p>
        </p:txBody>
      </p:sp>
      <p:sp>
        <p:nvSpPr>
          <p:cNvPr id="14" name="TextBox 13">
            <a:extLst>
              <a:ext uri="{FF2B5EF4-FFF2-40B4-BE49-F238E27FC236}">
                <a16:creationId xmlns:a16="http://schemas.microsoft.com/office/drawing/2014/main" id="{637FBFF6-BB22-2E8F-7A0B-A48D8E80CFF5}"/>
              </a:ext>
            </a:extLst>
          </p:cNvPr>
          <p:cNvSpPr txBox="1"/>
          <p:nvPr/>
        </p:nvSpPr>
        <p:spPr>
          <a:xfrm>
            <a:off x="8581212" y="3397663"/>
            <a:ext cx="2636204" cy="379656"/>
          </a:xfrm>
          <a:prstGeom prst="rect">
            <a:avLst/>
          </a:prstGeom>
          <a:noFill/>
        </p:spPr>
        <p:txBody>
          <a:bodyPr wrap="square" rtlCol="0">
            <a:spAutoFit/>
          </a:bodyPr>
          <a:lstStyle/>
          <a:p>
            <a:pPr algn="ctr"/>
            <a:r>
              <a:rPr lang="en-US" sz="1867" dirty="0">
                <a:solidFill>
                  <a:srgbClr val="7F7F7F"/>
                </a:solidFill>
              </a:rPr>
              <a:t>~ 6, 10 or 25B Reads</a:t>
            </a:r>
          </a:p>
        </p:txBody>
      </p:sp>
      <p:pic>
        <p:nvPicPr>
          <p:cNvPr id="16" name="Picture 15" descr="A picture containing text, toiletry, cosmetic&#10;&#10;Description automatically generated">
            <a:extLst>
              <a:ext uri="{FF2B5EF4-FFF2-40B4-BE49-F238E27FC236}">
                <a16:creationId xmlns:a16="http://schemas.microsoft.com/office/drawing/2014/main" id="{5B69C6B4-9876-96D7-7517-9675BD862DA2}"/>
              </a:ext>
            </a:extLst>
          </p:cNvPr>
          <p:cNvPicPr>
            <a:picLocks noChangeAspect="1"/>
          </p:cNvPicPr>
          <p:nvPr/>
        </p:nvPicPr>
        <p:blipFill>
          <a:blip r:embed="rId5"/>
          <a:stretch>
            <a:fillRect/>
          </a:stretch>
        </p:blipFill>
        <p:spPr>
          <a:xfrm>
            <a:off x="6096000" y="1608099"/>
            <a:ext cx="2098259" cy="1348881"/>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70E592D0-6AE8-A790-5B2E-E279F3994C43}"/>
              </a:ext>
            </a:extLst>
          </p:cNvPr>
          <p:cNvPicPr>
            <a:picLocks noChangeAspect="1"/>
          </p:cNvPicPr>
          <p:nvPr/>
        </p:nvPicPr>
        <p:blipFill>
          <a:blip r:embed="rId6"/>
          <a:stretch>
            <a:fillRect/>
          </a:stretch>
        </p:blipFill>
        <p:spPr>
          <a:xfrm>
            <a:off x="9128317" y="1539492"/>
            <a:ext cx="1795725" cy="1795725"/>
          </a:xfrm>
          <a:prstGeom prst="rect">
            <a:avLst/>
          </a:prstGeom>
        </p:spPr>
      </p:pic>
      <p:pic>
        <p:nvPicPr>
          <p:cNvPr id="20" name="Graphic 19" descr="Arrow: Straight with solid fill">
            <a:extLst>
              <a:ext uri="{FF2B5EF4-FFF2-40B4-BE49-F238E27FC236}">
                <a16:creationId xmlns:a16="http://schemas.microsoft.com/office/drawing/2014/main" id="{FBD55141-262C-5DC4-FE55-CC82C6C7DD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701500" y="2990566"/>
            <a:ext cx="10972800" cy="3878370"/>
          </a:xfrm>
          <a:prstGeom prst="rect">
            <a:avLst/>
          </a:prstGeom>
        </p:spPr>
      </p:pic>
      <p:sp>
        <p:nvSpPr>
          <p:cNvPr id="21" name="TextBox 20">
            <a:extLst>
              <a:ext uri="{FF2B5EF4-FFF2-40B4-BE49-F238E27FC236}">
                <a16:creationId xmlns:a16="http://schemas.microsoft.com/office/drawing/2014/main" id="{C59BB48D-F008-43F7-B81B-2AEE5177B94D}"/>
              </a:ext>
            </a:extLst>
          </p:cNvPr>
          <p:cNvSpPr txBox="1"/>
          <p:nvPr/>
        </p:nvSpPr>
        <p:spPr>
          <a:xfrm>
            <a:off x="4410075" y="4588031"/>
            <a:ext cx="3371850" cy="646331"/>
          </a:xfrm>
          <a:prstGeom prst="rect">
            <a:avLst/>
          </a:prstGeom>
          <a:noFill/>
        </p:spPr>
        <p:txBody>
          <a:bodyPr wrap="square" rtlCol="0">
            <a:spAutoFit/>
          </a:bodyPr>
          <a:lstStyle/>
          <a:p>
            <a:pPr algn="ctr"/>
            <a:r>
              <a:rPr lang="en-US" sz="3600" dirty="0"/>
              <a:t>Price</a:t>
            </a:r>
            <a:endParaRPr lang="en-US" dirty="0"/>
          </a:p>
        </p:txBody>
      </p:sp>
      <p:sp>
        <p:nvSpPr>
          <p:cNvPr id="17" name="Google Shape;641;g10bafbc5172_1_93">
            <a:extLst>
              <a:ext uri="{FF2B5EF4-FFF2-40B4-BE49-F238E27FC236}">
                <a16:creationId xmlns:a16="http://schemas.microsoft.com/office/drawing/2014/main" id="{241CCF62-93A3-4E03-659B-0ABD9BA4FC45}"/>
              </a:ext>
            </a:extLst>
          </p:cNvPr>
          <p:cNvSpPr txBox="1"/>
          <p:nvPr/>
        </p:nvSpPr>
        <p:spPr>
          <a:xfrm>
            <a:off x="19416" y="112871"/>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dirty="0">
                <a:solidFill>
                  <a:schemeClr val="dk2"/>
                </a:solidFill>
              </a:rPr>
              <a:t>Sequencers</a:t>
            </a:r>
            <a:endParaRPr sz="2667" b="1" dirty="0">
              <a:solidFill>
                <a:schemeClr val="dk2"/>
              </a:solidFill>
            </a:endParaRPr>
          </a:p>
          <a:p>
            <a:pPr algn="ctr"/>
            <a:endParaRPr sz="2400" dirty="0"/>
          </a:p>
        </p:txBody>
      </p:sp>
      <p:pic>
        <p:nvPicPr>
          <p:cNvPr id="2" name="Picture 2" descr="Universidad de los Andes Online Courses | Coursera">
            <a:extLst>
              <a:ext uri="{FF2B5EF4-FFF2-40B4-BE49-F238E27FC236}">
                <a16:creationId xmlns:a16="http://schemas.microsoft.com/office/drawing/2014/main" id="{6008DF29-5479-E2A2-5AF5-49F3CEB3FE0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up of a logo&#10;&#10;Description automatically generated">
            <a:extLst>
              <a:ext uri="{FF2B5EF4-FFF2-40B4-BE49-F238E27FC236}">
                <a16:creationId xmlns:a16="http://schemas.microsoft.com/office/drawing/2014/main" id="{A6CCC9B6-9B26-77DF-6361-83F6D86A04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22" name="Picture 21" descr="A black background with white text&#10;&#10;Description automatically generated">
            <a:extLst>
              <a:ext uri="{FF2B5EF4-FFF2-40B4-BE49-F238E27FC236}">
                <a16:creationId xmlns:a16="http://schemas.microsoft.com/office/drawing/2014/main" id="{68D4E703-D344-601A-B999-040D141C3951}"/>
              </a:ext>
            </a:extLst>
          </p:cNvPr>
          <p:cNvPicPr>
            <a:picLocks noChangeAspect="1"/>
          </p:cNvPicPr>
          <p:nvPr/>
        </p:nvPicPr>
        <p:blipFill>
          <a:blip r:embed="rId11"/>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219868634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3E18D-A690-DA39-9984-8DCB09348FD2}"/>
              </a:ext>
            </a:extLst>
          </p:cNvPr>
          <p:cNvSpPr>
            <a:spLocks noGrp="1"/>
          </p:cNvSpPr>
          <p:nvPr>
            <p:ph type="title"/>
          </p:nvPr>
        </p:nvSpPr>
        <p:spPr/>
        <p:txBody>
          <a:bodyPr/>
          <a:lstStyle/>
          <a:p>
            <a:r>
              <a:rPr lang="en-US" sz="4000" dirty="0"/>
              <a:t>Sequencing</a:t>
            </a:r>
            <a:endParaRPr lang="en-US" dirty="0"/>
          </a:p>
        </p:txBody>
      </p:sp>
      <p:pic>
        <p:nvPicPr>
          <p:cNvPr id="17" name="Picture 16" descr="Diagram&#10;&#10;Description automatically generated with low confidence">
            <a:extLst>
              <a:ext uri="{FF2B5EF4-FFF2-40B4-BE49-F238E27FC236}">
                <a16:creationId xmlns:a16="http://schemas.microsoft.com/office/drawing/2014/main" id="{FBD48EDA-D60A-C371-24D1-7A28DE5E78CA}"/>
              </a:ext>
            </a:extLst>
          </p:cNvPr>
          <p:cNvPicPr>
            <a:picLocks noChangeAspect="1"/>
          </p:cNvPicPr>
          <p:nvPr/>
        </p:nvPicPr>
        <p:blipFill>
          <a:blip r:embed="rId2"/>
          <a:stretch>
            <a:fillRect/>
          </a:stretch>
        </p:blipFill>
        <p:spPr>
          <a:xfrm>
            <a:off x="2846209" y="914401"/>
            <a:ext cx="8961969" cy="5974646"/>
          </a:xfrm>
          <a:prstGeom prst="rect">
            <a:avLst/>
          </a:prstGeom>
        </p:spPr>
      </p:pic>
    </p:spTree>
    <p:extLst>
      <p:ext uri="{BB962C8B-B14F-4D97-AF65-F5344CB8AC3E}">
        <p14:creationId xmlns:p14="http://schemas.microsoft.com/office/powerpoint/2010/main" val="212670752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FC1C6-C754-9301-6487-58F724A32637}"/>
              </a:ext>
            </a:extLst>
          </p:cNvPr>
          <p:cNvSpPr>
            <a:spLocks noGrp="1"/>
          </p:cNvSpPr>
          <p:nvPr>
            <p:ph type="body" idx="1"/>
          </p:nvPr>
        </p:nvSpPr>
        <p:spPr>
          <a:xfrm>
            <a:off x="609608" y="1314451"/>
            <a:ext cx="10972792" cy="4534076"/>
          </a:xfrm>
        </p:spPr>
        <p:txBody>
          <a:bodyPr>
            <a:normAutofit fontScale="92500" lnSpcReduction="20000"/>
          </a:bodyPr>
          <a:lstStyle/>
          <a:p>
            <a:pPr marL="457200" indent="-457200">
              <a:buFont typeface="+mj-lt"/>
              <a:buAutoNum type="arabicPeriod"/>
            </a:pPr>
            <a:r>
              <a:rPr lang="en-US" sz="2800" dirty="0"/>
              <a:t>Dilute sample to 4nM</a:t>
            </a:r>
          </a:p>
          <a:p>
            <a:pPr marL="457200" indent="-457200">
              <a:buFont typeface="+mj-lt"/>
              <a:buAutoNum type="arabicPeriod"/>
            </a:pPr>
            <a:r>
              <a:rPr lang="en-US" sz="2800" dirty="0"/>
              <a:t>Make fresh 0.2N NaOH</a:t>
            </a:r>
          </a:p>
          <a:p>
            <a:pPr marL="457200" indent="-457200">
              <a:buFont typeface="+mj-lt"/>
              <a:buAutoNum type="arabicPeriod"/>
            </a:pPr>
            <a:r>
              <a:rPr lang="en-US" sz="2800" dirty="0"/>
              <a:t>Make fresh 0.2M Tris-HCl</a:t>
            </a:r>
          </a:p>
          <a:p>
            <a:pPr marL="457200" indent="-457200">
              <a:buFont typeface="+mj-lt"/>
              <a:buAutoNum type="arabicPeriod"/>
            </a:pPr>
            <a:r>
              <a:rPr lang="en-US" sz="2800" dirty="0"/>
              <a:t>Add 5 </a:t>
            </a:r>
            <a:r>
              <a:rPr lang="en-US" sz="2800" dirty="0">
                <a:effectLst/>
                <a:latin typeface="Cambria" panose="02040503050406030204" pitchFamily="18" charset="0"/>
                <a:ea typeface="MS Mincho" panose="02020609040205080304" pitchFamily="49" charset="-128"/>
                <a:cs typeface="Times New Roman" panose="02020603050405020304" pitchFamily="18" charset="0"/>
              </a:rPr>
              <a:t>µ</a:t>
            </a:r>
            <a:r>
              <a:rPr lang="en-US" sz="2800" dirty="0"/>
              <a:t>L each of NaOH and 4nM sample, wait 5 min</a:t>
            </a:r>
          </a:p>
          <a:p>
            <a:pPr marL="457200" indent="-457200">
              <a:buFont typeface="+mj-lt"/>
              <a:buAutoNum type="arabicPeriod"/>
            </a:pPr>
            <a:r>
              <a:rPr lang="en-US" sz="2800" dirty="0">
                <a:solidFill>
                  <a:srgbClr val="175485"/>
                </a:solidFill>
              </a:rPr>
              <a:t>Add</a:t>
            </a:r>
            <a:r>
              <a:rPr lang="en-US" sz="2800" dirty="0"/>
              <a:t> 5 </a:t>
            </a:r>
            <a:r>
              <a:rPr lang="en-US" sz="2800" dirty="0">
                <a:effectLst/>
                <a:latin typeface="Cambria" panose="02040503050406030204" pitchFamily="18" charset="0"/>
                <a:ea typeface="MS Mincho" panose="02020609040205080304" pitchFamily="49" charset="-128"/>
                <a:cs typeface="Times New Roman" panose="02020603050405020304" pitchFamily="18" charset="0"/>
              </a:rPr>
              <a:t>µ</a:t>
            </a:r>
            <a:r>
              <a:rPr lang="en-US" sz="2800" dirty="0"/>
              <a:t>L of Tris-HCl to neutralize </a:t>
            </a:r>
          </a:p>
          <a:p>
            <a:pPr marL="457200" indent="-457200">
              <a:buFont typeface="+mj-lt"/>
              <a:buAutoNum type="arabicPeriod"/>
            </a:pPr>
            <a:r>
              <a:rPr lang="en-US" sz="2800" dirty="0"/>
              <a:t>Dilute sample to 2.2pM using more HT1</a:t>
            </a:r>
          </a:p>
          <a:p>
            <a:pPr marL="457200" indent="-457200">
              <a:buFont typeface="+mj-lt"/>
              <a:buAutoNum type="arabicPeriod"/>
            </a:pPr>
            <a:endParaRPr lang="en-US" sz="2800" dirty="0"/>
          </a:p>
          <a:p>
            <a:pPr marL="0" indent="0">
              <a:buNone/>
            </a:pPr>
            <a:r>
              <a:rPr lang="en-US" sz="2800" dirty="0">
                <a:solidFill>
                  <a:srgbClr val="175485"/>
                </a:solidFill>
              </a:rPr>
              <a:t>For Seq-Well: </a:t>
            </a:r>
          </a:p>
          <a:p>
            <a:r>
              <a:rPr lang="en-US" sz="2800" b="0" i="0" dirty="0">
                <a:solidFill>
                  <a:srgbClr val="175485"/>
                </a:solidFill>
                <a:effectLst/>
                <a:latin typeface="Calibri" panose="020F0502020204030204" pitchFamily="34" charset="0"/>
                <a:cs typeface="Calibri" panose="020F0502020204030204" pitchFamily="34" charset="0"/>
              </a:rPr>
              <a:t>Use HT1 to dilute the custom read primer to yield 2mL at 0.3µM final concentration</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BF83BEAC-4B2C-73C3-6B66-B4F91D24CE7F}"/>
              </a:ext>
            </a:extLst>
          </p:cNvPr>
          <p:cNvSpPr>
            <a:spLocks noGrp="1"/>
          </p:cNvSpPr>
          <p:nvPr>
            <p:ph type="title"/>
          </p:nvPr>
        </p:nvSpPr>
        <p:spPr/>
        <p:txBody>
          <a:bodyPr>
            <a:normAutofit/>
          </a:bodyPr>
          <a:lstStyle/>
          <a:p>
            <a:r>
              <a:rPr lang="en-US" sz="3600" dirty="0"/>
              <a:t>Loading the Illumina </a:t>
            </a:r>
            <a:r>
              <a:rPr lang="en-US" sz="3600" dirty="0" err="1"/>
              <a:t>NextSeq</a:t>
            </a:r>
            <a:r>
              <a:rPr lang="en-US" sz="3600" dirty="0"/>
              <a:t> 500/550 Sequencer</a:t>
            </a:r>
          </a:p>
        </p:txBody>
      </p:sp>
      <p:pic>
        <p:nvPicPr>
          <p:cNvPr id="4" name="Picture 2" descr="Universidad de los Andes Online Courses | Coursera">
            <a:extLst>
              <a:ext uri="{FF2B5EF4-FFF2-40B4-BE49-F238E27FC236}">
                <a16:creationId xmlns:a16="http://schemas.microsoft.com/office/drawing/2014/main" id="{E1FCDF87-2E9A-D71A-3A8A-152BFE9CA6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6E234705-927F-54CE-A78D-509385D77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BFF57219-D438-26D4-F54C-941E4D1346A1}"/>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315981924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NextSeq 500 System Guide (15046563)">
            <a:extLst>
              <a:ext uri="{FF2B5EF4-FFF2-40B4-BE49-F238E27FC236}">
                <a16:creationId xmlns:a16="http://schemas.microsoft.com/office/drawing/2014/main" id="{30FF9078-FABE-F53A-8D6C-6B2CC38BF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796"/>
            <a:ext cx="4672012" cy="5834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DD544070-1E44-10E0-FC04-BE51D34B8011}"/>
              </a:ext>
            </a:extLst>
          </p:cNvPr>
          <p:cNvSpPr>
            <a:spLocks noGrp="1"/>
          </p:cNvSpPr>
          <p:nvPr>
            <p:ph type="body" idx="1"/>
          </p:nvPr>
        </p:nvSpPr>
        <p:spPr>
          <a:xfrm>
            <a:off x="5400674" y="2528888"/>
            <a:ext cx="6181725" cy="3491088"/>
          </a:xfrm>
        </p:spPr>
        <p:txBody>
          <a:bodyPr>
            <a:normAutofit/>
          </a:bodyPr>
          <a:lstStyle/>
          <a:p>
            <a:r>
              <a:rPr lang="en-US" sz="3200" dirty="0"/>
              <a:t>1.3 mL of sample into position 10 </a:t>
            </a:r>
          </a:p>
          <a:p>
            <a:r>
              <a:rPr lang="en-US" sz="3200" dirty="0"/>
              <a:t>2 mL of custom read 1 into position 7</a:t>
            </a:r>
          </a:p>
        </p:txBody>
      </p:sp>
      <p:sp>
        <p:nvSpPr>
          <p:cNvPr id="5" name="Title 4">
            <a:extLst>
              <a:ext uri="{FF2B5EF4-FFF2-40B4-BE49-F238E27FC236}">
                <a16:creationId xmlns:a16="http://schemas.microsoft.com/office/drawing/2014/main" id="{BCB5EB8F-D5F1-0505-5623-12B2667DDBBD}"/>
              </a:ext>
            </a:extLst>
          </p:cNvPr>
          <p:cNvSpPr>
            <a:spLocks noGrp="1"/>
          </p:cNvSpPr>
          <p:nvPr>
            <p:ph type="title"/>
          </p:nvPr>
        </p:nvSpPr>
        <p:spPr/>
        <p:txBody>
          <a:bodyPr>
            <a:normAutofit/>
          </a:bodyPr>
          <a:lstStyle/>
          <a:p>
            <a:r>
              <a:rPr lang="en-US" sz="4400" dirty="0" err="1"/>
              <a:t>NextSeq</a:t>
            </a:r>
            <a:r>
              <a:rPr lang="en-US" sz="4400" dirty="0"/>
              <a:t> 500/550</a:t>
            </a:r>
          </a:p>
        </p:txBody>
      </p:sp>
    </p:spTree>
    <p:extLst>
      <p:ext uri="{BB962C8B-B14F-4D97-AF65-F5344CB8AC3E}">
        <p14:creationId xmlns:p14="http://schemas.microsoft.com/office/powerpoint/2010/main" val="125356333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6D6074-0EB9-2055-659C-2A6736975CED}"/>
              </a:ext>
            </a:extLst>
          </p:cNvPr>
          <p:cNvSpPr>
            <a:spLocks noGrp="1"/>
          </p:cNvSpPr>
          <p:nvPr>
            <p:ph type="title"/>
          </p:nvPr>
        </p:nvSpPr>
        <p:spPr/>
        <p:txBody>
          <a:bodyPr>
            <a:normAutofit/>
          </a:bodyPr>
          <a:lstStyle/>
          <a:p>
            <a:r>
              <a:rPr lang="en-US" dirty="0"/>
              <a:t>Nonpatterned flow cells can lead to greater data loss due to over-clustering</a:t>
            </a:r>
          </a:p>
        </p:txBody>
      </p:sp>
      <p:sp>
        <p:nvSpPr>
          <p:cNvPr id="4" name="Slide Number Placeholder 3">
            <a:extLst>
              <a:ext uri="{FF2B5EF4-FFF2-40B4-BE49-F238E27FC236}">
                <a16:creationId xmlns:a16="http://schemas.microsoft.com/office/drawing/2014/main" id="{A927FB29-53C1-B58B-9C43-A902002ABB6C}"/>
              </a:ext>
            </a:extLst>
          </p:cNvPr>
          <p:cNvSpPr>
            <a:spLocks noGrp="1"/>
          </p:cNvSpPr>
          <p:nvPr>
            <p:ph type="sldNum" sz="quarter" idx="12"/>
          </p:nvPr>
        </p:nvSpPr>
        <p:spPr/>
        <p:txBody>
          <a:bodyPr/>
          <a:lstStyle/>
          <a:p>
            <a:fld id="{982F46DF-238F-F546-98B7-70B77862DA13}" type="slidenum">
              <a:rPr lang="en-US" smtClean="0"/>
              <a:pPr/>
              <a:t>47</a:t>
            </a:fld>
            <a:endParaRPr lang="en-US" dirty="0"/>
          </a:p>
        </p:txBody>
      </p:sp>
      <p:pic>
        <p:nvPicPr>
          <p:cNvPr id="12" name="Content Placeholder 11" descr="A picture containing diagram&#10;&#10;Description automatically generated">
            <a:extLst>
              <a:ext uri="{FF2B5EF4-FFF2-40B4-BE49-F238E27FC236}">
                <a16:creationId xmlns:a16="http://schemas.microsoft.com/office/drawing/2014/main" id="{634B1635-EBB5-7F6B-BECA-C75DEE983E8A}"/>
              </a:ext>
            </a:extLst>
          </p:cNvPr>
          <p:cNvPicPr>
            <a:picLocks noGrp="1" noChangeAspect="1"/>
          </p:cNvPicPr>
          <p:nvPr>
            <p:ph sz="quarter" idx="14"/>
          </p:nvPr>
        </p:nvPicPr>
        <p:blipFill>
          <a:blip r:embed="rId2"/>
          <a:stretch>
            <a:fillRect/>
          </a:stretch>
        </p:blipFill>
        <p:spPr>
          <a:xfrm>
            <a:off x="5989378" y="1057699"/>
            <a:ext cx="4527973" cy="5155355"/>
          </a:xfrm>
        </p:spPr>
      </p:pic>
      <p:pic>
        <p:nvPicPr>
          <p:cNvPr id="1026" name="Picture 2" descr="Illumina sequencing and data processing workflow. A. Denaturated NGS... |  Download Scientific Diagram">
            <a:extLst>
              <a:ext uri="{FF2B5EF4-FFF2-40B4-BE49-F238E27FC236}">
                <a16:creationId xmlns:a16="http://schemas.microsoft.com/office/drawing/2014/main" id="{D2A1FC0F-38E8-CE56-1EE9-D34091D90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098"/>
          <a:stretch/>
        </p:blipFill>
        <p:spPr bwMode="auto">
          <a:xfrm>
            <a:off x="921231" y="1483891"/>
            <a:ext cx="5068147" cy="430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783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3BE76411-3541-4C9B-C08D-99697D616C2C}"/>
              </a:ext>
            </a:extLst>
          </p:cNvPr>
          <p:cNvPicPr>
            <a:picLocks noChangeAspect="1"/>
          </p:cNvPicPr>
          <p:nvPr/>
        </p:nvPicPr>
        <p:blipFill>
          <a:blip r:embed="rId2"/>
          <a:stretch>
            <a:fillRect/>
          </a:stretch>
        </p:blipFill>
        <p:spPr>
          <a:xfrm>
            <a:off x="1671637" y="342736"/>
            <a:ext cx="7226300" cy="5613564"/>
          </a:xfrm>
          <a:prstGeom prst="rect">
            <a:avLst/>
          </a:prstGeom>
        </p:spPr>
      </p:pic>
      <p:sp>
        <p:nvSpPr>
          <p:cNvPr id="5" name="TextBox 4">
            <a:extLst>
              <a:ext uri="{FF2B5EF4-FFF2-40B4-BE49-F238E27FC236}">
                <a16:creationId xmlns:a16="http://schemas.microsoft.com/office/drawing/2014/main" id="{05A62A0F-4FA9-3703-D102-A75CC52A5E8A}"/>
              </a:ext>
            </a:extLst>
          </p:cNvPr>
          <p:cNvSpPr txBox="1"/>
          <p:nvPr/>
        </p:nvSpPr>
        <p:spPr>
          <a:xfrm>
            <a:off x="6329363" y="4185166"/>
            <a:ext cx="457200" cy="369332"/>
          </a:xfrm>
          <a:prstGeom prst="rect">
            <a:avLst/>
          </a:prstGeom>
          <a:solidFill>
            <a:schemeClr val="bg1"/>
          </a:solidFill>
        </p:spPr>
        <p:txBody>
          <a:bodyPr wrap="square" rtlCol="0">
            <a:spAutoFit/>
          </a:bodyPr>
          <a:lstStyle/>
          <a:p>
            <a:r>
              <a:rPr lang="en-US" dirty="0"/>
              <a:t>10</a:t>
            </a:r>
          </a:p>
        </p:txBody>
      </p:sp>
      <p:sp>
        <p:nvSpPr>
          <p:cNvPr id="6" name="TextBox 5">
            <a:extLst>
              <a:ext uri="{FF2B5EF4-FFF2-40B4-BE49-F238E27FC236}">
                <a16:creationId xmlns:a16="http://schemas.microsoft.com/office/drawing/2014/main" id="{4CC0E93D-E808-7C8C-7828-4D6461112AC6}"/>
              </a:ext>
            </a:extLst>
          </p:cNvPr>
          <p:cNvSpPr txBox="1"/>
          <p:nvPr/>
        </p:nvSpPr>
        <p:spPr>
          <a:xfrm>
            <a:off x="5159376" y="4163378"/>
            <a:ext cx="457200" cy="369332"/>
          </a:xfrm>
          <a:prstGeom prst="rect">
            <a:avLst/>
          </a:prstGeom>
          <a:solidFill>
            <a:schemeClr val="bg1"/>
          </a:solidFill>
        </p:spPr>
        <p:txBody>
          <a:bodyPr wrap="square" rtlCol="0">
            <a:spAutoFit/>
          </a:bodyPr>
          <a:lstStyle/>
          <a:p>
            <a:r>
              <a:rPr lang="en-US" dirty="0"/>
              <a:t>90</a:t>
            </a:r>
          </a:p>
        </p:txBody>
      </p:sp>
      <p:sp>
        <p:nvSpPr>
          <p:cNvPr id="7" name="TextBox 6">
            <a:extLst>
              <a:ext uri="{FF2B5EF4-FFF2-40B4-BE49-F238E27FC236}">
                <a16:creationId xmlns:a16="http://schemas.microsoft.com/office/drawing/2014/main" id="{65D8F530-FF3D-B340-CC0C-019BB8D7C957}"/>
              </a:ext>
            </a:extLst>
          </p:cNvPr>
          <p:cNvSpPr txBox="1"/>
          <p:nvPr/>
        </p:nvSpPr>
        <p:spPr>
          <a:xfrm>
            <a:off x="3989389" y="4154448"/>
            <a:ext cx="457200" cy="369332"/>
          </a:xfrm>
          <a:prstGeom prst="rect">
            <a:avLst/>
          </a:prstGeom>
          <a:solidFill>
            <a:schemeClr val="bg1"/>
          </a:solidFill>
        </p:spPr>
        <p:txBody>
          <a:bodyPr wrap="square" rtlCol="0">
            <a:spAutoFit/>
          </a:bodyPr>
          <a:lstStyle/>
          <a:p>
            <a:r>
              <a:rPr lang="en-US" dirty="0"/>
              <a:t>26</a:t>
            </a:r>
          </a:p>
        </p:txBody>
      </p:sp>
      <p:sp>
        <p:nvSpPr>
          <p:cNvPr id="8" name="TextBox 7">
            <a:extLst>
              <a:ext uri="{FF2B5EF4-FFF2-40B4-BE49-F238E27FC236}">
                <a16:creationId xmlns:a16="http://schemas.microsoft.com/office/drawing/2014/main" id="{1547E61A-C016-6C4E-3B3D-2AD7DF3C5A5D}"/>
              </a:ext>
            </a:extLst>
          </p:cNvPr>
          <p:cNvSpPr txBox="1"/>
          <p:nvPr/>
        </p:nvSpPr>
        <p:spPr>
          <a:xfrm>
            <a:off x="7385050" y="4185166"/>
            <a:ext cx="457200" cy="369332"/>
          </a:xfrm>
          <a:prstGeom prst="rect">
            <a:avLst/>
          </a:prstGeom>
          <a:solidFill>
            <a:schemeClr val="bg1"/>
          </a:solidFill>
        </p:spPr>
        <p:txBody>
          <a:bodyPr wrap="square" rtlCol="0">
            <a:spAutoFit/>
          </a:bodyPr>
          <a:lstStyle/>
          <a:p>
            <a:r>
              <a:rPr lang="en-US" dirty="0"/>
              <a:t>10</a:t>
            </a:r>
          </a:p>
        </p:txBody>
      </p:sp>
      <p:sp>
        <p:nvSpPr>
          <p:cNvPr id="11" name="AutoShape 2">
            <a:extLst>
              <a:ext uri="{FF2B5EF4-FFF2-40B4-BE49-F238E27FC236}">
                <a16:creationId xmlns:a16="http://schemas.microsoft.com/office/drawing/2014/main" id="{BC38159D-03E5-7975-DB5F-B195CDA0B1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7BB5615E-0986-9FBB-D51A-90674DD7CF11}"/>
              </a:ext>
            </a:extLst>
          </p:cNvPr>
          <p:cNvSpPr/>
          <p:nvPr/>
        </p:nvSpPr>
        <p:spPr>
          <a:xfrm>
            <a:off x="4806951" y="4554498"/>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745AE2-26D3-124E-419A-BCDEE928B2CE}"/>
              </a:ext>
            </a:extLst>
          </p:cNvPr>
          <p:cNvSpPr/>
          <p:nvPr/>
        </p:nvSpPr>
        <p:spPr>
          <a:xfrm>
            <a:off x="5984875" y="4604147"/>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C84533-3224-B48F-DF0A-BDCE5DCC27AD}"/>
              </a:ext>
            </a:extLst>
          </p:cNvPr>
          <p:cNvSpPr/>
          <p:nvPr/>
        </p:nvSpPr>
        <p:spPr>
          <a:xfrm>
            <a:off x="7146925" y="4605754"/>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F32CF-9D9C-0693-5088-E8780D7AE206}"/>
              </a:ext>
            </a:extLst>
          </p:cNvPr>
          <p:cNvSpPr/>
          <p:nvPr/>
        </p:nvSpPr>
        <p:spPr>
          <a:xfrm>
            <a:off x="3705147" y="4523780"/>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Universidad de los Andes Online Courses | Coursera">
            <a:extLst>
              <a:ext uri="{FF2B5EF4-FFF2-40B4-BE49-F238E27FC236}">
                <a16:creationId xmlns:a16="http://schemas.microsoft.com/office/drawing/2014/main" id="{C751A51A-BA2A-893D-D647-1F3108D641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up of a logo&#10;&#10;Description automatically generated">
            <a:extLst>
              <a:ext uri="{FF2B5EF4-FFF2-40B4-BE49-F238E27FC236}">
                <a16:creationId xmlns:a16="http://schemas.microsoft.com/office/drawing/2014/main" id="{FBE3FF5B-6E17-8558-B702-E13C1DC7A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4E78CE96-CEA5-E2E9-C1F7-A6B7C6F30408}"/>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64431856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3BE76411-3541-4C9B-C08D-99697D616C2C}"/>
              </a:ext>
            </a:extLst>
          </p:cNvPr>
          <p:cNvPicPr>
            <a:picLocks noChangeAspect="1"/>
          </p:cNvPicPr>
          <p:nvPr/>
        </p:nvPicPr>
        <p:blipFill>
          <a:blip r:embed="rId2"/>
          <a:stretch>
            <a:fillRect/>
          </a:stretch>
        </p:blipFill>
        <p:spPr>
          <a:xfrm>
            <a:off x="1671637" y="342736"/>
            <a:ext cx="7226300" cy="5613564"/>
          </a:xfrm>
          <a:prstGeom prst="rect">
            <a:avLst/>
          </a:prstGeom>
        </p:spPr>
      </p:pic>
      <p:sp>
        <p:nvSpPr>
          <p:cNvPr id="5" name="TextBox 4">
            <a:extLst>
              <a:ext uri="{FF2B5EF4-FFF2-40B4-BE49-F238E27FC236}">
                <a16:creationId xmlns:a16="http://schemas.microsoft.com/office/drawing/2014/main" id="{05A62A0F-4FA9-3703-D102-A75CC52A5E8A}"/>
              </a:ext>
            </a:extLst>
          </p:cNvPr>
          <p:cNvSpPr txBox="1"/>
          <p:nvPr/>
        </p:nvSpPr>
        <p:spPr>
          <a:xfrm>
            <a:off x="6329363" y="4185166"/>
            <a:ext cx="457200" cy="369332"/>
          </a:xfrm>
          <a:prstGeom prst="rect">
            <a:avLst/>
          </a:prstGeom>
          <a:solidFill>
            <a:schemeClr val="bg1"/>
          </a:solidFill>
        </p:spPr>
        <p:txBody>
          <a:bodyPr wrap="square" rtlCol="0">
            <a:spAutoFit/>
          </a:bodyPr>
          <a:lstStyle/>
          <a:p>
            <a:r>
              <a:rPr lang="en-US" dirty="0"/>
              <a:t>10</a:t>
            </a:r>
          </a:p>
        </p:txBody>
      </p:sp>
      <p:sp>
        <p:nvSpPr>
          <p:cNvPr id="6" name="TextBox 5">
            <a:extLst>
              <a:ext uri="{FF2B5EF4-FFF2-40B4-BE49-F238E27FC236}">
                <a16:creationId xmlns:a16="http://schemas.microsoft.com/office/drawing/2014/main" id="{4CC0E93D-E808-7C8C-7828-4D6461112AC6}"/>
              </a:ext>
            </a:extLst>
          </p:cNvPr>
          <p:cNvSpPr txBox="1"/>
          <p:nvPr/>
        </p:nvSpPr>
        <p:spPr>
          <a:xfrm>
            <a:off x="5159376" y="4163378"/>
            <a:ext cx="571500" cy="369332"/>
          </a:xfrm>
          <a:prstGeom prst="rect">
            <a:avLst/>
          </a:prstGeom>
          <a:solidFill>
            <a:schemeClr val="bg1"/>
          </a:solidFill>
        </p:spPr>
        <p:txBody>
          <a:bodyPr wrap="square" rtlCol="0">
            <a:spAutoFit/>
          </a:bodyPr>
          <a:lstStyle/>
          <a:p>
            <a:r>
              <a:rPr lang="en-US" dirty="0"/>
              <a:t>150</a:t>
            </a:r>
          </a:p>
        </p:txBody>
      </p:sp>
      <p:sp>
        <p:nvSpPr>
          <p:cNvPr id="7" name="TextBox 6">
            <a:extLst>
              <a:ext uri="{FF2B5EF4-FFF2-40B4-BE49-F238E27FC236}">
                <a16:creationId xmlns:a16="http://schemas.microsoft.com/office/drawing/2014/main" id="{65D8F530-FF3D-B340-CC0C-019BB8D7C957}"/>
              </a:ext>
            </a:extLst>
          </p:cNvPr>
          <p:cNvSpPr txBox="1"/>
          <p:nvPr/>
        </p:nvSpPr>
        <p:spPr>
          <a:xfrm>
            <a:off x="3989389" y="4154448"/>
            <a:ext cx="457200" cy="369332"/>
          </a:xfrm>
          <a:prstGeom prst="rect">
            <a:avLst/>
          </a:prstGeom>
          <a:solidFill>
            <a:schemeClr val="bg1"/>
          </a:solidFill>
        </p:spPr>
        <p:txBody>
          <a:bodyPr wrap="square" rtlCol="0">
            <a:spAutoFit/>
          </a:bodyPr>
          <a:lstStyle/>
          <a:p>
            <a:r>
              <a:rPr lang="en-US" dirty="0"/>
              <a:t>26</a:t>
            </a:r>
          </a:p>
        </p:txBody>
      </p:sp>
      <p:sp>
        <p:nvSpPr>
          <p:cNvPr id="8" name="TextBox 7">
            <a:extLst>
              <a:ext uri="{FF2B5EF4-FFF2-40B4-BE49-F238E27FC236}">
                <a16:creationId xmlns:a16="http://schemas.microsoft.com/office/drawing/2014/main" id="{1547E61A-C016-6C4E-3B3D-2AD7DF3C5A5D}"/>
              </a:ext>
            </a:extLst>
          </p:cNvPr>
          <p:cNvSpPr txBox="1"/>
          <p:nvPr/>
        </p:nvSpPr>
        <p:spPr>
          <a:xfrm>
            <a:off x="7385050" y="4185166"/>
            <a:ext cx="457200" cy="369332"/>
          </a:xfrm>
          <a:prstGeom prst="rect">
            <a:avLst/>
          </a:prstGeom>
          <a:solidFill>
            <a:schemeClr val="bg1"/>
          </a:solidFill>
        </p:spPr>
        <p:txBody>
          <a:bodyPr wrap="square" rtlCol="0">
            <a:spAutoFit/>
          </a:bodyPr>
          <a:lstStyle/>
          <a:p>
            <a:r>
              <a:rPr lang="en-US" dirty="0"/>
              <a:t>10</a:t>
            </a:r>
          </a:p>
        </p:txBody>
      </p:sp>
      <p:sp>
        <p:nvSpPr>
          <p:cNvPr id="11" name="AutoShape 2">
            <a:extLst>
              <a:ext uri="{FF2B5EF4-FFF2-40B4-BE49-F238E27FC236}">
                <a16:creationId xmlns:a16="http://schemas.microsoft.com/office/drawing/2014/main" id="{BC38159D-03E5-7975-DB5F-B195CDA0B1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7BB5615E-0986-9FBB-D51A-90674DD7CF11}"/>
              </a:ext>
            </a:extLst>
          </p:cNvPr>
          <p:cNvSpPr/>
          <p:nvPr/>
        </p:nvSpPr>
        <p:spPr>
          <a:xfrm>
            <a:off x="4806951" y="4554498"/>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745AE2-26D3-124E-419A-BCDEE928B2CE}"/>
              </a:ext>
            </a:extLst>
          </p:cNvPr>
          <p:cNvSpPr/>
          <p:nvPr/>
        </p:nvSpPr>
        <p:spPr>
          <a:xfrm>
            <a:off x="5984875" y="4604147"/>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C84533-3224-B48F-DF0A-BDCE5DCC27AD}"/>
              </a:ext>
            </a:extLst>
          </p:cNvPr>
          <p:cNvSpPr/>
          <p:nvPr/>
        </p:nvSpPr>
        <p:spPr>
          <a:xfrm>
            <a:off x="7146925" y="4605754"/>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F32CF-9D9C-0693-5088-E8780D7AE206}"/>
              </a:ext>
            </a:extLst>
          </p:cNvPr>
          <p:cNvSpPr/>
          <p:nvPr/>
        </p:nvSpPr>
        <p:spPr>
          <a:xfrm>
            <a:off x="3705147" y="4523780"/>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Universidad de los Andes Online Courses | Coursera">
            <a:extLst>
              <a:ext uri="{FF2B5EF4-FFF2-40B4-BE49-F238E27FC236}">
                <a16:creationId xmlns:a16="http://schemas.microsoft.com/office/drawing/2014/main" id="{B865ACC9-02AD-26A8-758E-739C98D76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44615"/>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up of a logo&#10;&#10;Description automatically generated">
            <a:extLst>
              <a:ext uri="{FF2B5EF4-FFF2-40B4-BE49-F238E27FC236}">
                <a16:creationId xmlns:a16="http://schemas.microsoft.com/office/drawing/2014/main" id="{1EDE11DE-A807-7EFD-0269-56FD93D59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6026034"/>
            <a:ext cx="2682024" cy="762223"/>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F20430CB-04CE-8A9F-962C-F06B42AB6B19}"/>
              </a:ext>
            </a:extLst>
          </p:cNvPr>
          <p:cNvPicPr>
            <a:picLocks noChangeAspect="1"/>
          </p:cNvPicPr>
          <p:nvPr/>
        </p:nvPicPr>
        <p:blipFill>
          <a:blip r:embed="rId5"/>
          <a:stretch>
            <a:fillRect/>
          </a:stretch>
        </p:blipFill>
        <p:spPr>
          <a:xfrm>
            <a:off x="3059140" y="5975611"/>
            <a:ext cx="2464231" cy="710336"/>
          </a:xfrm>
          <a:prstGeom prst="rect">
            <a:avLst/>
          </a:prstGeom>
        </p:spPr>
      </p:pic>
    </p:spTree>
    <p:extLst>
      <p:ext uri="{BB962C8B-B14F-4D97-AF65-F5344CB8AC3E}">
        <p14:creationId xmlns:p14="http://schemas.microsoft.com/office/powerpoint/2010/main" val="250399110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C910-F631-66ED-C67F-ADEE737C18C2}"/>
              </a:ext>
            </a:extLst>
          </p:cNvPr>
          <p:cNvSpPr>
            <a:spLocks noGrp="1"/>
          </p:cNvSpPr>
          <p:nvPr>
            <p:ph type="title"/>
          </p:nvPr>
        </p:nvSpPr>
        <p:spPr>
          <a:xfrm>
            <a:off x="182880" y="180624"/>
            <a:ext cx="11399520" cy="733777"/>
          </a:xfrm>
        </p:spPr>
        <p:txBody>
          <a:bodyPr>
            <a:normAutofit/>
          </a:bodyPr>
          <a:lstStyle/>
          <a:p>
            <a:pPr algn="ctr"/>
            <a:r>
              <a:rPr lang="en-US" sz="2800" dirty="0">
                <a:solidFill>
                  <a:srgbClr val="020056"/>
                </a:solidFill>
                <a:latin typeface="Avenir Book" panose="02000503020000020003" pitchFamily="2" charset="0"/>
              </a:rPr>
              <a:t>What is batch correction?</a:t>
            </a:r>
          </a:p>
        </p:txBody>
      </p:sp>
      <p:pic>
        <p:nvPicPr>
          <p:cNvPr id="5" name="Picture 4" descr="Diagram&#10;&#10;Description automatically generated">
            <a:extLst>
              <a:ext uri="{FF2B5EF4-FFF2-40B4-BE49-F238E27FC236}">
                <a16:creationId xmlns:a16="http://schemas.microsoft.com/office/drawing/2014/main" id="{161309D0-0E6F-EB39-7FF8-CF5CAECC49FD}"/>
              </a:ext>
            </a:extLst>
          </p:cNvPr>
          <p:cNvPicPr>
            <a:picLocks noChangeAspect="1"/>
          </p:cNvPicPr>
          <p:nvPr/>
        </p:nvPicPr>
        <p:blipFill rotWithShape="1">
          <a:blip r:embed="rId3"/>
          <a:srcRect l="1949"/>
          <a:stretch/>
        </p:blipFill>
        <p:spPr>
          <a:xfrm>
            <a:off x="4693022" y="1613198"/>
            <a:ext cx="6943165" cy="3850775"/>
          </a:xfrm>
          <a:prstGeom prst="rect">
            <a:avLst/>
          </a:prstGeom>
        </p:spPr>
      </p:pic>
      <p:sp>
        <p:nvSpPr>
          <p:cNvPr id="6" name="Google Shape;252;p13">
            <a:extLst>
              <a:ext uri="{FF2B5EF4-FFF2-40B4-BE49-F238E27FC236}">
                <a16:creationId xmlns:a16="http://schemas.microsoft.com/office/drawing/2014/main" id="{B8A695AB-58C2-2A0F-F9AA-902A251C607E}"/>
              </a:ext>
            </a:extLst>
          </p:cNvPr>
          <p:cNvSpPr/>
          <p:nvPr/>
        </p:nvSpPr>
        <p:spPr>
          <a:xfrm>
            <a:off x="1987297" y="5538182"/>
            <a:ext cx="5411449"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err="1"/>
              <a:t>Büttner</a:t>
            </a:r>
            <a:r>
              <a:rPr lang="en-US" sz="1200" dirty="0">
                <a:latin typeface="Avenir Book" panose="02000503020000020003" pitchFamily="2" charset="0"/>
              </a:rPr>
              <a:t> et al</a:t>
            </a:r>
            <a:r>
              <a:rPr lang="en-US" sz="1200" dirty="0">
                <a:solidFill>
                  <a:schemeClr val="dk1"/>
                </a:solidFill>
                <a:latin typeface="Avenir Book" panose="02000503020000020003" pitchFamily="2" charset="0"/>
                <a:ea typeface="Avenir"/>
                <a:cs typeface="Avenir"/>
                <a:sym typeface="Avenir"/>
              </a:rPr>
              <a:t>. (2018) </a:t>
            </a:r>
            <a:r>
              <a:rPr lang="en-US" sz="1200" i="1" dirty="0">
                <a:solidFill>
                  <a:schemeClr val="dk1"/>
                </a:solidFill>
                <a:latin typeface="Avenir Book" panose="02000503020000020003" pitchFamily="2" charset="0"/>
                <a:ea typeface="Avenir"/>
                <a:cs typeface="Avenir"/>
                <a:sym typeface="Avenir"/>
              </a:rPr>
              <a:t>Nature Methods</a:t>
            </a:r>
            <a:endParaRPr dirty="0">
              <a:latin typeface="Avenir Book" panose="02000503020000020003" pitchFamily="2" charset="0"/>
            </a:endParaRPr>
          </a:p>
        </p:txBody>
      </p:sp>
      <p:sp>
        <p:nvSpPr>
          <p:cNvPr id="7" name="TextBox 6">
            <a:extLst>
              <a:ext uri="{FF2B5EF4-FFF2-40B4-BE49-F238E27FC236}">
                <a16:creationId xmlns:a16="http://schemas.microsoft.com/office/drawing/2014/main" id="{08DAEF8D-97AC-BD98-D96A-EE61A60ABF09}"/>
              </a:ext>
            </a:extLst>
          </p:cNvPr>
          <p:cNvSpPr txBox="1"/>
          <p:nvPr/>
        </p:nvSpPr>
        <p:spPr>
          <a:xfrm>
            <a:off x="793377" y="1673600"/>
            <a:ext cx="3496235" cy="4093428"/>
          </a:xfrm>
          <a:prstGeom prst="rect">
            <a:avLst/>
          </a:prstGeom>
          <a:noFill/>
        </p:spPr>
        <p:txBody>
          <a:bodyPr wrap="square" rtlCol="0">
            <a:spAutoFit/>
          </a:bodyPr>
          <a:lstStyle/>
          <a:p>
            <a:r>
              <a:rPr lang="en-US" sz="2000" i="0" dirty="0">
                <a:solidFill>
                  <a:srgbClr val="175485"/>
                </a:solidFill>
                <a:effectLst/>
                <a:latin typeface="Arial" panose="020B0604020202020204" pitchFamily="34" charset="0"/>
                <a:cs typeface="Arial" panose="020B0604020202020204" pitchFamily="34" charset="0"/>
              </a:rPr>
              <a:t>Batch effect correction is the procedure of removing variability from your data that is not due to your variable of interest</a:t>
            </a:r>
          </a:p>
          <a:p>
            <a:endParaRPr lang="en-US" sz="2000" dirty="0">
              <a:solidFill>
                <a:srgbClr val="175485"/>
              </a:solidFill>
              <a:latin typeface="Arial" panose="020B0604020202020204" pitchFamily="34" charset="0"/>
              <a:cs typeface="Arial" panose="020B0604020202020204" pitchFamily="34" charset="0"/>
            </a:endParaRPr>
          </a:p>
          <a:p>
            <a:endParaRPr lang="en-US" sz="2000" dirty="0">
              <a:solidFill>
                <a:srgbClr val="175485"/>
              </a:solidFill>
              <a:latin typeface="Arial" panose="020B0604020202020204" pitchFamily="34" charset="0"/>
              <a:cs typeface="Arial" panose="020B0604020202020204" pitchFamily="34" charset="0"/>
            </a:endParaRPr>
          </a:p>
          <a:p>
            <a:r>
              <a:rPr lang="en-US" sz="2000" i="0" dirty="0">
                <a:solidFill>
                  <a:srgbClr val="175485"/>
                </a:solidFill>
                <a:effectLst/>
                <a:latin typeface="Arial" panose="020B0604020202020204" pitchFamily="34" charset="0"/>
                <a:cs typeface="Arial" panose="020B0604020202020204" pitchFamily="34" charset="0"/>
              </a:rPr>
              <a:t>Batch effects are due to technical differences</a:t>
            </a:r>
          </a:p>
          <a:p>
            <a:pPr marL="342900" indent="-342900">
              <a:buFont typeface="Arial" panose="020B0604020202020204" pitchFamily="34" charset="0"/>
              <a:buChar char="•"/>
            </a:pPr>
            <a:r>
              <a:rPr lang="en-US" sz="2000" dirty="0">
                <a:solidFill>
                  <a:srgbClr val="175485"/>
                </a:solidFill>
                <a:latin typeface="Arial" panose="020B0604020202020204" pitchFamily="34" charset="0"/>
                <a:cs typeface="Arial" panose="020B0604020202020204" pitchFamily="34" charset="0"/>
              </a:rPr>
              <a:t>Who collected samples</a:t>
            </a:r>
          </a:p>
          <a:p>
            <a:pPr marL="342900" indent="-342900">
              <a:buFont typeface="Arial" panose="020B0604020202020204" pitchFamily="34" charset="0"/>
              <a:buChar char="•"/>
            </a:pPr>
            <a:r>
              <a:rPr lang="en-US" sz="2000" dirty="0">
                <a:solidFill>
                  <a:srgbClr val="175485"/>
                </a:solidFill>
                <a:latin typeface="Arial" panose="020B0604020202020204" pitchFamily="34" charset="0"/>
                <a:cs typeface="Arial" panose="020B0604020202020204" pitchFamily="34" charset="0"/>
              </a:rPr>
              <a:t>Who processed samples </a:t>
            </a:r>
          </a:p>
          <a:p>
            <a:pPr marL="342900" indent="-342900">
              <a:buFont typeface="Arial" panose="020B0604020202020204" pitchFamily="34" charset="0"/>
              <a:buChar char="•"/>
            </a:pPr>
            <a:r>
              <a:rPr lang="en-US" sz="2000" i="0" dirty="0">
                <a:solidFill>
                  <a:srgbClr val="175485"/>
                </a:solidFill>
                <a:effectLst/>
                <a:latin typeface="Arial" panose="020B0604020202020204" pitchFamily="34" charset="0"/>
                <a:cs typeface="Arial" panose="020B0604020202020204" pitchFamily="34" charset="0"/>
              </a:rPr>
              <a:t>When were they processed</a:t>
            </a:r>
            <a:endParaRPr lang="en-US" sz="2000" dirty="0">
              <a:solidFill>
                <a:srgbClr val="175485"/>
              </a:solidFill>
              <a:latin typeface="Arial" panose="020B0604020202020204" pitchFamily="34" charset="0"/>
              <a:cs typeface="Arial" panose="020B0604020202020204" pitchFamily="34" charset="0"/>
            </a:endParaRPr>
          </a:p>
        </p:txBody>
      </p:sp>
      <p:pic>
        <p:nvPicPr>
          <p:cNvPr id="4" name="Picture 2" descr="Universidad de los Andes Online Courses | Coursera">
            <a:extLst>
              <a:ext uri="{FF2B5EF4-FFF2-40B4-BE49-F238E27FC236}">
                <a16:creationId xmlns:a16="http://schemas.microsoft.com/office/drawing/2014/main" id="{EF7DA860-368F-DFE4-0696-E8C8E8A065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logo&#10;&#10;Description automatically generated">
            <a:extLst>
              <a:ext uri="{FF2B5EF4-FFF2-40B4-BE49-F238E27FC236}">
                <a16:creationId xmlns:a16="http://schemas.microsoft.com/office/drawing/2014/main" id="{7557EFED-5944-1FCC-4D86-DEE20B4A4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3C92C1C7-8FB9-1B53-F2A9-0E10CD3BDD9A}"/>
              </a:ext>
            </a:extLst>
          </p:cNvPr>
          <p:cNvPicPr>
            <a:picLocks noChangeAspect="1"/>
          </p:cNvPicPr>
          <p:nvPr/>
        </p:nvPicPr>
        <p:blipFill>
          <a:blip r:embed="rId6"/>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592705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3BE76411-3541-4C9B-C08D-99697D616C2C}"/>
              </a:ext>
            </a:extLst>
          </p:cNvPr>
          <p:cNvPicPr>
            <a:picLocks noChangeAspect="1"/>
          </p:cNvPicPr>
          <p:nvPr/>
        </p:nvPicPr>
        <p:blipFill>
          <a:blip r:embed="rId3"/>
          <a:stretch>
            <a:fillRect/>
          </a:stretch>
        </p:blipFill>
        <p:spPr>
          <a:xfrm>
            <a:off x="1671637" y="342736"/>
            <a:ext cx="7226300" cy="5613564"/>
          </a:xfrm>
          <a:prstGeom prst="rect">
            <a:avLst/>
          </a:prstGeom>
        </p:spPr>
      </p:pic>
      <p:sp>
        <p:nvSpPr>
          <p:cNvPr id="5" name="TextBox 4">
            <a:extLst>
              <a:ext uri="{FF2B5EF4-FFF2-40B4-BE49-F238E27FC236}">
                <a16:creationId xmlns:a16="http://schemas.microsoft.com/office/drawing/2014/main" id="{05A62A0F-4FA9-3703-D102-A75CC52A5E8A}"/>
              </a:ext>
            </a:extLst>
          </p:cNvPr>
          <p:cNvSpPr txBox="1"/>
          <p:nvPr/>
        </p:nvSpPr>
        <p:spPr>
          <a:xfrm>
            <a:off x="6329363" y="4185166"/>
            <a:ext cx="457200" cy="369332"/>
          </a:xfrm>
          <a:prstGeom prst="rect">
            <a:avLst/>
          </a:prstGeom>
          <a:solidFill>
            <a:schemeClr val="bg1"/>
          </a:solidFill>
        </p:spPr>
        <p:txBody>
          <a:bodyPr wrap="square" rtlCol="0">
            <a:spAutoFit/>
          </a:bodyPr>
          <a:lstStyle/>
          <a:p>
            <a:r>
              <a:rPr lang="en-US" dirty="0"/>
              <a:t>8</a:t>
            </a:r>
          </a:p>
        </p:txBody>
      </p:sp>
      <p:sp>
        <p:nvSpPr>
          <p:cNvPr id="6" name="TextBox 5">
            <a:extLst>
              <a:ext uri="{FF2B5EF4-FFF2-40B4-BE49-F238E27FC236}">
                <a16:creationId xmlns:a16="http://schemas.microsoft.com/office/drawing/2014/main" id="{4CC0E93D-E808-7C8C-7828-4D6461112AC6}"/>
              </a:ext>
            </a:extLst>
          </p:cNvPr>
          <p:cNvSpPr txBox="1"/>
          <p:nvPr/>
        </p:nvSpPr>
        <p:spPr>
          <a:xfrm>
            <a:off x="5159376" y="4163378"/>
            <a:ext cx="457200" cy="369332"/>
          </a:xfrm>
          <a:prstGeom prst="rect">
            <a:avLst/>
          </a:prstGeom>
          <a:solidFill>
            <a:schemeClr val="bg1"/>
          </a:solidFill>
        </p:spPr>
        <p:txBody>
          <a:bodyPr wrap="square" rtlCol="0">
            <a:spAutoFit/>
          </a:bodyPr>
          <a:lstStyle/>
          <a:p>
            <a:r>
              <a:rPr lang="en-US" dirty="0"/>
              <a:t>30</a:t>
            </a:r>
          </a:p>
        </p:txBody>
      </p:sp>
      <p:sp>
        <p:nvSpPr>
          <p:cNvPr id="7" name="TextBox 6">
            <a:extLst>
              <a:ext uri="{FF2B5EF4-FFF2-40B4-BE49-F238E27FC236}">
                <a16:creationId xmlns:a16="http://schemas.microsoft.com/office/drawing/2014/main" id="{65D8F530-FF3D-B340-CC0C-019BB8D7C957}"/>
              </a:ext>
            </a:extLst>
          </p:cNvPr>
          <p:cNvSpPr txBox="1"/>
          <p:nvPr/>
        </p:nvSpPr>
        <p:spPr>
          <a:xfrm>
            <a:off x="3989389" y="4154448"/>
            <a:ext cx="457200" cy="369332"/>
          </a:xfrm>
          <a:prstGeom prst="rect">
            <a:avLst/>
          </a:prstGeom>
          <a:solidFill>
            <a:schemeClr val="bg1"/>
          </a:solidFill>
        </p:spPr>
        <p:txBody>
          <a:bodyPr wrap="square" rtlCol="0">
            <a:spAutoFit/>
          </a:bodyPr>
          <a:lstStyle/>
          <a:p>
            <a:r>
              <a:rPr lang="en-US" dirty="0"/>
              <a:t>30</a:t>
            </a:r>
          </a:p>
        </p:txBody>
      </p:sp>
      <p:sp>
        <p:nvSpPr>
          <p:cNvPr id="8" name="TextBox 7">
            <a:extLst>
              <a:ext uri="{FF2B5EF4-FFF2-40B4-BE49-F238E27FC236}">
                <a16:creationId xmlns:a16="http://schemas.microsoft.com/office/drawing/2014/main" id="{1547E61A-C016-6C4E-3B3D-2AD7DF3C5A5D}"/>
              </a:ext>
            </a:extLst>
          </p:cNvPr>
          <p:cNvSpPr txBox="1"/>
          <p:nvPr/>
        </p:nvSpPr>
        <p:spPr>
          <a:xfrm>
            <a:off x="7385050" y="4185166"/>
            <a:ext cx="457200" cy="369332"/>
          </a:xfrm>
          <a:prstGeom prst="rect">
            <a:avLst/>
          </a:prstGeom>
          <a:solidFill>
            <a:schemeClr val="bg1"/>
          </a:solidFill>
        </p:spPr>
        <p:txBody>
          <a:bodyPr wrap="square" rtlCol="0">
            <a:spAutoFit/>
          </a:bodyPr>
          <a:lstStyle/>
          <a:p>
            <a:r>
              <a:rPr lang="en-US" dirty="0"/>
              <a:t>8</a:t>
            </a:r>
          </a:p>
        </p:txBody>
      </p:sp>
      <p:sp>
        <p:nvSpPr>
          <p:cNvPr id="11" name="AutoShape 2">
            <a:extLst>
              <a:ext uri="{FF2B5EF4-FFF2-40B4-BE49-F238E27FC236}">
                <a16:creationId xmlns:a16="http://schemas.microsoft.com/office/drawing/2014/main" id="{BC38159D-03E5-7975-DB5F-B195CDA0B1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7BB5615E-0986-9FBB-D51A-90674DD7CF11}"/>
              </a:ext>
            </a:extLst>
          </p:cNvPr>
          <p:cNvSpPr/>
          <p:nvPr/>
        </p:nvSpPr>
        <p:spPr>
          <a:xfrm>
            <a:off x="4806951" y="4554498"/>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745AE2-26D3-124E-419A-BCDEE928B2CE}"/>
              </a:ext>
            </a:extLst>
          </p:cNvPr>
          <p:cNvSpPr/>
          <p:nvPr/>
        </p:nvSpPr>
        <p:spPr>
          <a:xfrm>
            <a:off x="5984875" y="4604147"/>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C84533-3224-B48F-DF0A-BDCE5DCC27AD}"/>
              </a:ext>
            </a:extLst>
          </p:cNvPr>
          <p:cNvSpPr/>
          <p:nvPr/>
        </p:nvSpPr>
        <p:spPr>
          <a:xfrm>
            <a:off x="7146925" y="4605754"/>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F32CF-9D9C-0693-5088-E8780D7AE206}"/>
              </a:ext>
            </a:extLst>
          </p:cNvPr>
          <p:cNvSpPr/>
          <p:nvPr/>
        </p:nvSpPr>
        <p:spPr>
          <a:xfrm>
            <a:off x="3705147" y="4523780"/>
            <a:ext cx="222249" cy="23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Universidad de los Andes Online Courses | Coursera">
            <a:extLst>
              <a:ext uri="{FF2B5EF4-FFF2-40B4-BE49-F238E27FC236}">
                <a16:creationId xmlns:a16="http://schemas.microsoft.com/office/drawing/2014/main" id="{22247B23-EBC2-B086-4920-A23A287BC7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9792984" y="5944615"/>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up of a logo&#10;&#10;Description automatically generated">
            <a:extLst>
              <a:ext uri="{FF2B5EF4-FFF2-40B4-BE49-F238E27FC236}">
                <a16:creationId xmlns:a16="http://schemas.microsoft.com/office/drawing/2014/main" id="{49E86653-9C36-492F-F7E6-7E6677B4A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482" y="6026034"/>
            <a:ext cx="2682024" cy="762223"/>
          </a:xfrm>
          <a:prstGeom prst="rect">
            <a:avLst/>
          </a:prstGeom>
        </p:spPr>
      </p:pic>
      <p:pic>
        <p:nvPicPr>
          <p:cNvPr id="17" name="Picture 16" descr="A black background with white text&#10;&#10;Description automatically generated">
            <a:extLst>
              <a:ext uri="{FF2B5EF4-FFF2-40B4-BE49-F238E27FC236}">
                <a16:creationId xmlns:a16="http://schemas.microsoft.com/office/drawing/2014/main" id="{D1476F0C-1987-C49A-124A-87FDBDA6153B}"/>
              </a:ext>
            </a:extLst>
          </p:cNvPr>
          <p:cNvPicPr>
            <a:picLocks noChangeAspect="1"/>
          </p:cNvPicPr>
          <p:nvPr/>
        </p:nvPicPr>
        <p:blipFill>
          <a:blip r:embed="rId6"/>
          <a:stretch>
            <a:fillRect/>
          </a:stretch>
        </p:blipFill>
        <p:spPr>
          <a:xfrm>
            <a:off x="3059140" y="5975611"/>
            <a:ext cx="2464231" cy="710336"/>
          </a:xfrm>
          <a:prstGeom prst="rect">
            <a:avLst/>
          </a:prstGeom>
        </p:spPr>
      </p:pic>
    </p:spTree>
    <p:extLst>
      <p:ext uri="{BB962C8B-B14F-4D97-AF65-F5344CB8AC3E}">
        <p14:creationId xmlns:p14="http://schemas.microsoft.com/office/powerpoint/2010/main" val="6808297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NextSeq 1000/2000 Reagents | Sequencing kits for use on Illumina NextSeq  1000/2000 Sequencing System">
            <a:extLst>
              <a:ext uri="{FF2B5EF4-FFF2-40B4-BE49-F238E27FC236}">
                <a16:creationId xmlns:a16="http://schemas.microsoft.com/office/drawing/2014/main" id="{2FF6DAEC-127A-4DE3-E075-A6A3DED2C9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17" r="18309"/>
          <a:stretch/>
        </p:blipFill>
        <p:spPr bwMode="auto">
          <a:xfrm>
            <a:off x="0" y="957263"/>
            <a:ext cx="6129338" cy="5900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C2AB7D3-0000-23DF-CCDB-CC7EEE1CC4D3}"/>
              </a:ext>
            </a:extLst>
          </p:cNvPr>
          <p:cNvSpPr>
            <a:spLocks noGrp="1"/>
          </p:cNvSpPr>
          <p:nvPr>
            <p:ph type="body" idx="1"/>
          </p:nvPr>
        </p:nvSpPr>
        <p:spPr>
          <a:xfrm>
            <a:off x="6843713" y="1244815"/>
            <a:ext cx="4738687" cy="5091288"/>
          </a:xfrm>
        </p:spPr>
        <p:txBody>
          <a:bodyPr>
            <a:normAutofit fontScale="92500"/>
          </a:bodyPr>
          <a:lstStyle/>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Dilute sample to 2nM using water</a:t>
            </a:r>
          </a:p>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Dilute further to 750pM using RBS </a:t>
            </a:r>
            <a:r>
              <a:rPr lang="en-US" sz="2400" dirty="0" err="1">
                <a:solidFill>
                  <a:srgbClr val="002060"/>
                </a:solidFill>
                <a:latin typeface="Calibri" panose="020F0502020204030204" pitchFamily="34" charset="0"/>
                <a:cs typeface="Calibri" panose="020F0502020204030204" pitchFamily="34" charset="0"/>
              </a:rPr>
              <a:t>wth</a:t>
            </a:r>
            <a:r>
              <a:rPr lang="en-US" sz="2400" dirty="0">
                <a:solidFill>
                  <a:srgbClr val="002060"/>
                </a:solidFill>
                <a:latin typeface="Calibri" panose="020F0502020204030204" pitchFamily="34" charset="0"/>
                <a:cs typeface="Calibri" panose="020F0502020204030204" pitchFamily="34" charset="0"/>
              </a:rPr>
              <a:t> Tween 20 </a:t>
            </a:r>
          </a:p>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Load 20</a:t>
            </a:r>
            <a:r>
              <a:rPr lang="en-US" sz="2400" dirty="0">
                <a:solidFill>
                  <a:srgbClr val="002060"/>
                </a:solidFill>
                <a:effectLst/>
                <a:latin typeface="Calibri" panose="020F0502020204030204" pitchFamily="34" charset="0"/>
                <a:ea typeface="MS Mincho" panose="02020609040205080304" pitchFamily="49" charset="-128"/>
                <a:cs typeface="Calibri" panose="020F0502020204030204" pitchFamily="34" charset="0"/>
              </a:rPr>
              <a:t>µL of sample into library position</a:t>
            </a:r>
          </a:p>
          <a:p>
            <a:pPr marL="0" indent="0">
              <a:buNone/>
            </a:pPr>
            <a:endParaRPr lang="en-US" sz="2400" dirty="0">
              <a:solidFill>
                <a:srgbClr val="002060"/>
              </a:solidFill>
              <a:latin typeface="Calibri" panose="020F0502020204030204" pitchFamily="34" charset="0"/>
              <a:ea typeface="MS Mincho" panose="02020609040205080304" pitchFamily="49" charset="-128"/>
              <a:cs typeface="Calibri" panose="020F0502020204030204" pitchFamily="34" charset="0"/>
            </a:endParaRPr>
          </a:p>
          <a:p>
            <a:pPr marL="0" indent="0">
              <a:buNone/>
            </a:pPr>
            <a:r>
              <a:rPr lang="en-US" sz="2400" dirty="0">
                <a:solidFill>
                  <a:srgbClr val="002060"/>
                </a:solidFill>
                <a:latin typeface="Calibri" panose="020F0502020204030204" pitchFamily="34" charset="0"/>
                <a:ea typeface="MS Mincho" panose="02020609040205080304" pitchFamily="49" charset="-128"/>
                <a:cs typeface="Calibri" panose="020F0502020204030204" pitchFamily="34" charset="0"/>
              </a:rPr>
              <a:t>For Seq-Well:</a:t>
            </a:r>
          </a:p>
          <a:p>
            <a:pPr marL="457200" indent="-457200">
              <a:buFont typeface="+mj-lt"/>
              <a:buAutoNum type="arabicPeriod"/>
            </a:pPr>
            <a:r>
              <a:rPr lang="en-US" sz="2400" b="0" i="0" dirty="0">
                <a:solidFill>
                  <a:srgbClr val="002060"/>
                </a:solidFill>
                <a:effectLst/>
                <a:latin typeface="Calibri" panose="020F0502020204030204" pitchFamily="34" charset="0"/>
                <a:cs typeface="Calibri" panose="020F0502020204030204" pitchFamily="34" charset="0"/>
              </a:rPr>
              <a:t>Use HT1 to dilute each custom read primer mix to yield 600µl at 0.3µM final concentration</a:t>
            </a:r>
          </a:p>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Add to either Custom 1 or 2 position</a:t>
            </a:r>
            <a:endParaRPr lang="en-US" sz="2400" b="0" i="0" dirty="0">
              <a:solidFill>
                <a:srgbClr val="002060"/>
              </a:solidFill>
              <a:effectLst/>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00E041C-DB24-D6FA-8AB9-55044639EF70}"/>
              </a:ext>
            </a:extLst>
          </p:cNvPr>
          <p:cNvSpPr>
            <a:spLocks noGrp="1"/>
          </p:cNvSpPr>
          <p:nvPr>
            <p:ph type="title"/>
          </p:nvPr>
        </p:nvSpPr>
        <p:spPr/>
        <p:txBody>
          <a:bodyPr>
            <a:normAutofit/>
          </a:bodyPr>
          <a:lstStyle/>
          <a:p>
            <a:r>
              <a:rPr lang="en-US" sz="3600" dirty="0"/>
              <a:t>Loading the </a:t>
            </a:r>
            <a:r>
              <a:rPr lang="en-US" sz="3600" dirty="0" err="1"/>
              <a:t>NextSeq</a:t>
            </a:r>
            <a:r>
              <a:rPr lang="en-US" sz="3600" dirty="0"/>
              <a:t> 2000</a:t>
            </a:r>
          </a:p>
        </p:txBody>
      </p:sp>
    </p:spTree>
    <p:extLst>
      <p:ext uri="{BB962C8B-B14F-4D97-AF65-F5344CB8AC3E}">
        <p14:creationId xmlns:p14="http://schemas.microsoft.com/office/powerpoint/2010/main" val="291769977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NextSeq 1000/2000 Reagents | Sequencing kits for use on Illumina NextSeq  1000/2000 Sequencing System">
            <a:extLst>
              <a:ext uri="{FF2B5EF4-FFF2-40B4-BE49-F238E27FC236}">
                <a16:creationId xmlns:a16="http://schemas.microsoft.com/office/drawing/2014/main" id="{2FF6DAEC-127A-4DE3-E075-A6A3DED2C9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17" r="18309"/>
          <a:stretch/>
        </p:blipFill>
        <p:spPr bwMode="auto">
          <a:xfrm>
            <a:off x="0" y="957263"/>
            <a:ext cx="6129338" cy="5900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C2AB7D3-0000-23DF-CCDB-CC7EEE1CC4D3}"/>
              </a:ext>
            </a:extLst>
          </p:cNvPr>
          <p:cNvSpPr>
            <a:spLocks noGrp="1"/>
          </p:cNvSpPr>
          <p:nvPr>
            <p:ph type="body" idx="1"/>
          </p:nvPr>
        </p:nvSpPr>
        <p:spPr>
          <a:xfrm>
            <a:off x="6843713" y="1244815"/>
            <a:ext cx="4738687" cy="5091288"/>
          </a:xfrm>
        </p:spPr>
        <p:txBody>
          <a:bodyPr>
            <a:normAutofit/>
          </a:bodyPr>
          <a:lstStyle/>
          <a:p>
            <a:pPr marL="0" indent="0">
              <a:buNone/>
            </a:pPr>
            <a:r>
              <a:rPr lang="en-US" sz="2400" dirty="0">
                <a:solidFill>
                  <a:srgbClr val="002060"/>
                </a:solidFill>
                <a:latin typeface="Calibri" panose="020F0502020204030204" pitchFamily="34" charset="0"/>
                <a:ea typeface="MS Mincho" panose="02020609040205080304" pitchFamily="49" charset="-128"/>
                <a:cs typeface="Calibri" panose="020F0502020204030204" pitchFamily="34" charset="0"/>
              </a:rPr>
              <a:t>For Honeycomb:</a:t>
            </a:r>
          </a:p>
          <a:p>
            <a:pPr marL="457200" indent="-457200">
              <a:buFont typeface="+mj-lt"/>
              <a:buAutoNum type="arabicPeriod"/>
            </a:pPr>
            <a:r>
              <a:rPr lang="en-US" sz="2400" b="0" i="0" dirty="0">
                <a:solidFill>
                  <a:srgbClr val="002060"/>
                </a:solidFill>
                <a:effectLst/>
                <a:latin typeface="Calibri" panose="020F0502020204030204" pitchFamily="34" charset="0"/>
                <a:cs typeface="Calibri" panose="020F0502020204030204" pitchFamily="34" charset="0"/>
              </a:rPr>
              <a:t>Use HT1 to dilute each custom read primer mix to yield 600µl at 0.3µM final concentration</a:t>
            </a:r>
          </a:p>
          <a:p>
            <a:pPr marL="457200" indent="-457200">
              <a:buFont typeface="+mj-lt"/>
              <a:buAutoNum type="arabicPeriod"/>
            </a:pPr>
            <a:r>
              <a:rPr lang="en-US" sz="2400" b="0" i="0" dirty="0">
                <a:solidFill>
                  <a:srgbClr val="002060"/>
                </a:solidFill>
                <a:effectLst/>
                <a:latin typeface="Calibri" panose="020F0502020204030204" pitchFamily="34" charset="0"/>
                <a:cs typeface="Calibri" panose="020F0502020204030204" pitchFamily="34" charset="0"/>
              </a:rPr>
              <a:t>Use HT1 to dilute each custom read primer mix to yield 600µl at 0.6µM final concentration</a:t>
            </a:r>
          </a:p>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Mix </a:t>
            </a:r>
            <a:r>
              <a:rPr lang="en-US" sz="2400" b="0" i="0" dirty="0">
                <a:solidFill>
                  <a:srgbClr val="002060"/>
                </a:solidFill>
                <a:effectLst/>
                <a:latin typeface="Calibri" panose="020F0502020204030204" pitchFamily="34" charset="0"/>
                <a:cs typeface="Calibri" panose="020F0502020204030204" pitchFamily="34" charset="0"/>
              </a:rPr>
              <a:t>225µl of 2 of the primers and add to Custom 1</a:t>
            </a:r>
          </a:p>
          <a:p>
            <a:pPr marL="457200" indent="-457200">
              <a:buFont typeface="+mj-lt"/>
              <a:buAutoNum type="arabicPeriod"/>
            </a:pPr>
            <a:r>
              <a:rPr lang="en-US" sz="2400" dirty="0">
                <a:solidFill>
                  <a:srgbClr val="002060"/>
                </a:solidFill>
                <a:latin typeface="Calibri" panose="020F0502020204030204" pitchFamily="34" charset="0"/>
                <a:cs typeface="Calibri" panose="020F0502020204030204" pitchFamily="34" charset="0"/>
              </a:rPr>
              <a:t>Mix 225</a:t>
            </a:r>
            <a:r>
              <a:rPr lang="en-US" sz="2400" b="0" i="0" dirty="0">
                <a:solidFill>
                  <a:srgbClr val="002060"/>
                </a:solidFill>
                <a:effectLst/>
                <a:latin typeface="Calibri" panose="020F0502020204030204" pitchFamily="34" charset="0"/>
                <a:cs typeface="Calibri" panose="020F0502020204030204" pitchFamily="34" charset="0"/>
              </a:rPr>
              <a:t>µl of the remaining 2 primers and add to Custom 2</a:t>
            </a:r>
          </a:p>
          <a:p>
            <a:pPr marL="457200" indent="-457200">
              <a:buFont typeface="+mj-lt"/>
              <a:buAutoNum type="arabicPeriod"/>
            </a:pPr>
            <a:endParaRPr lang="en-US" sz="2400" b="0" i="0" dirty="0">
              <a:solidFill>
                <a:srgbClr val="002060"/>
              </a:solidFill>
              <a:effectLst/>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00E041C-DB24-D6FA-8AB9-55044639EF70}"/>
              </a:ext>
            </a:extLst>
          </p:cNvPr>
          <p:cNvSpPr>
            <a:spLocks noGrp="1"/>
          </p:cNvSpPr>
          <p:nvPr>
            <p:ph type="title"/>
          </p:nvPr>
        </p:nvSpPr>
        <p:spPr/>
        <p:txBody>
          <a:bodyPr>
            <a:normAutofit/>
          </a:bodyPr>
          <a:lstStyle/>
          <a:p>
            <a:r>
              <a:rPr lang="en-US" sz="3600" dirty="0"/>
              <a:t>Loading the </a:t>
            </a:r>
            <a:r>
              <a:rPr lang="en-US" sz="3600" dirty="0" err="1"/>
              <a:t>NextSeq</a:t>
            </a:r>
            <a:r>
              <a:rPr lang="en-US" sz="3600" dirty="0"/>
              <a:t> 2000</a:t>
            </a:r>
          </a:p>
        </p:txBody>
      </p:sp>
    </p:spTree>
    <p:extLst>
      <p:ext uri="{BB962C8B-B14F-4D97-AF65-F5344CB8AC3E}">
        <p14:creationId xmlns:p14="http://schemas.microsoft.com/office/powerpoint/2010/main" val="238079544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text, wall, monitor, indoor&#10;&#10;Description automatically generated">
            <a:extLst>
              <a:ext uri="{FF2B5EF4-FFF2-40B4-BE49-F238E27FC236}">
                <a16:creationId xmlns:a16="http://schemas.microsoft.com/office/drawing/2014/main" id="{6BD1F139-E7DD-243E-49BC-56612CD63383}"/>
              </a:ext>
            </a:extLst>
          </p:cNvPr>
          <p:cNvPicPr>
            <a:picLocks noChangeAspect="1"/>
          </p:cNvPicPr>
          <p:nvPr/>
        </p:nvPicPr>
        <p:blipFill>
          <a:blip r:embed="rId2"/>
          <a:stretch>
            <a:fillRect/>
          </a:stretch>
        </p:blipFill>
        <p:spPr>
          <a:xfrm>
            <a:off x="1524000" y="0"/>
            <a:ext cx="7772400" cy="5829300"/>
          </a:xfrm>
          <a:prstGeom prst="rect">
            <a:avLst/>
          </a:prstGeom>
        </p:spPr>
      </p:pic>
      <p:sp>
        <p:nvSpPr>
          <p:cNvPr id="8" name="Text Placeholder 7">
            <a:extLst>
              <a:ext uri="{FF2B5EF4-FFF2-40B4-BE49-F238E27FC236}">
                <a16:creationId xmlns:a16="http://schemas.microsoft.com/office/drawing/2014/main" id="{B8592FDA-9F33-F484-C215-361D42885B66}"/>
              </a:ext>
            </a:extLst>
          </p:cNvPr>
          <p:cNvSpPr>
            <a:spLocks noGrp="1"/>
          </p:cNvSpPr>
          <p:nvPr>
            <p:ph type="body" idx="1"/>
          </p:nvPr>
        </p:nvSpPr>
        <p:spPr/>
        <p:txBody>
          <a:bodyPr/>
          <a:lstStyle/>
          <a:p>
            <a:endParaRPr lang="en-US" dirty="0"/>
          </a:p>
        </p:txBody>
      </p:sp>
      <p:sp>
        <p:nvSpPr>
          <p:cNvPr id="7" name="Title 6">
            <a:extLst>
              <a:ext uri="{FF2B5EF4-FFF2-40B4-BE49-F238E27FC236}">
                <a16:creationId xmlns:a16="http://schemas.microsoft.com/office/drawing/2014/main" id="{909B27F1-6410-FCC8-41AC-8F2400CD3CDE}"/>
              </a:ext>
            </a:extLst>
          </p:cNvPr>
          <p:cNvSpPr>
            <a:spLocks noGrp="1"/>
          </p:cNvSpPr>
          <p:nvPr>
            <p:ph type="title"/>
          </p:nvPr>
        </p:nvSpPr>
        <p:spPr/>
        <p:txBody>
          <a:bodyPr/>
          <a:lstStyle/>
          <a:p>
            <a:endParaRPr lang="en-US"/>
          </a:p>
        </p:txBody>
      </p:sp>
      <p:pic>
        <p:nvPicPr>
          <p:cNvPr id="2" name="Picture 2" descr="Universidad de los Andes Online Courses | Coursera">
            <a:extLst>
              <a:ext uri="{FF2B5EF4-FFF2-40B4-BE49-F238E27FC236}">
                <a16:creationId xmlns:a16="http://schemas.microsoft.com/office/drawing/2014/main" id="{256AAB82-775E-7CED-0FB3-2F9607994C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logo&#10;&#10;Description automatically generated">
            <a:extLst>
              <a:ext uri="{FF2B5EF4-FFF2-40B4-BE49-F238E27FC236}">
                <a16:creationId xmlns:a16="http://schemas.microsoft.com/office/drawing/2014/main" id="{E6B3C6BA-DD98-5C9A-A717-923901039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4FC16F4-E7C2-AF3C-52E3-F96E0CDE06CD}"/>
              </a:ext>
            </a:extLst>
          </p:cNvPr>
          <p:cNvPicPr>
            <a:picLocks noChangeAspect="1"/>
          </p:cNvPicPr>
          <p:nvPr/>
        </p:nvPicPr>
        <p:blipFill>
          <a:blip r:embed="rId5"/>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395469707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4;p9">
            <a:extLst>
              <a:ext uri="{FF2B5EF4-FFF2-40B4-BE49-F238E27FC236}">
                <a16:creationId xmlns:a16="http://schemas.microsoft.com/office/drawing/2014/main" id="{E615D4CE-FA58-DB75-520E-A727FDE5390F}"/>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000" dirty="0">
                <a:solidFill>
                  <a:srgbClr val="020056"/>
                </a:solidFill>
                <a:latin typeface="Avenir Book" panose="02000503020000020003" pitchFamily="2" charset="0"/>
                <a:sym typeface="Avenir"/>
              </a:rPr>
              <a:t>Some major sources of batch effects:</a:t>
            </a:r>
            <a:endParaRPr sz="3000" dirty="0">
              <a:solidFill>
                <a:srgbClr val="020056"/>
              </a:solidFill>
              <a:latin typeface="Avenir Book" panose="02000503020000020003" pitchFamily="2" charset="0"/>
            </a:endParaRPr>
          </a:p>
        </p:txBody>
      </p:sp>
      <p:sp>
        <p:nvSpPr>
          <p:cNvPr id="6" name="TextBox 5">
            <a:extLst>
              <a:ext uri="{FF2B5EF4-FFF2-40B4-BE49-F238E27FC236}">
                <a16:creationId xmlns:a16="http://schemas.microsoft.com/office/drawing/2014/main" id="{B3E152D6-5E82-CEB6-AF1F-3BB16774CFFF}"/>
              </a:ext>
            </a:extLst>
          </p:cNvPr>
          <p:cNvSpPr txBox="1"/>
          <p:nvPr/>
        </p:nvSpPr>
        <p:spPr>
          <a:xfrm>
            <a:off x="2804854" y="1098549"/>
            <a:ext cx="7175725" cy="6001643"/>
          </a:xfrm>
          <a:prstGeom prst="rect">
            <a:avLst/>
          </a:prstGeom>
          <a:noFill/>
        </p:spPr>
        <p:txBody>
          <a:bodyPr wrap="square" rtlCol="0">
            <a:spAutoFit/>
          </a:bodyPr>
          <a:lstStyle/>
          <a:p>
            <a:r>
              <a:rPr lang="en-US" sz="2400" b="1" dirty="0">
                <a:solidFill>
                  <a:srgbClr val="175485"/>
                </a:solidFill>
                <a:latin typeface="Arial" panose="020B0604020202020204" pitchFamily="34" charset="0"/>
                <a:cs typeface="Arial" panose="020B0604020202020204" pitchFamily="34" charset="0"/>
              </a:rPr>
              <a:t>General</a:t>
            </a:r>
            <a:r>
              <a:rPr lang="en-US" sz="2400" dirty="0">
                <a:solidFill>
                  <a:srgbClr val="175485"/>
                </a:solidFill>
                <a:latin typeface="Arial" panose="020B0604020202020204" pitchFamily="34" charset="0"/>
                <a:cs typeface="Arial" panose="020B0604020202020204" pitchFamily="34" charset="0"/>
              </a:rPr>
              <a:t> </a:t>
            </a:r>
          </a:p>
          <a:p>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Groups of samples collected together </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Groups of samples that are processed together</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WHO performs library preparation  </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r>
              <a:rPr lang="en-US" sz="2400" b="1" dirty="0">
                <a:solidFill>
                  <a:srgbClr val="175485"/>
                </a:solidFill>
                <a:latin typeface="Arial" panose="020B0604020202020204" pitchFamily="34" charset="0"/>
                <a:cs typeface="Arial" panose="020B0604020202020204" pitchFamily="34" charset="0"/>
              </a:rPr>
              <a:t>Technology Specific</a:t>
            </a:r>
          </a:p>
          <a:p>
            <a:endParaRPr lang="en-US" sz="2400" b="1"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10X Genomics: Different 10X chips</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Seq-Well/Honeycomb: Arrays processed at once</a:t>
            </a: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SMART-Seq: Each plate </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48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4;p9">
            <a:extLst>
              <a:ext uri="{FF2B5EF4-FFF2-40B4-BE49-F238E27FC236}">
                <a16:creationId xmlns:a16="http://schemas.microsoft.com/office/drawing/2014/main" id="{E615D4CE-FA58-DB75-520E-A727FDE5390F}"/>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000" dirty="0">
                <a:solidFill>
                  <a:srgbClr val="020056"/>
                </a:solidFill>
                <a:latin typeface="Avenir Book" panose="02000503020000020003" pitchFamily="2" charset="0"/>
                <a:ea typeface="Avenir"/>
                <a:cs typeface="Avenir"/>
                <a:sym typeface="Avenir"/>
              </a:rPr>
              <a:t>How can we minimize batch effects?</a:t>
            </a:r>
            <a:endParaRPr sz="3000" dirty="0">
              <a:solidFill>
                <a:srgbClr val="020056"/>
              </a:solidFill>
              <a:latin typeface="Avenir Book" panose="02000503020000020003" pitchFamily="2" charset="0"/>
            </a:endParaRPr>
          </a:p>
        </p:txBody>
      </p:sp>
      <p:sp>
        <p:nvSpPr>
          <p:cNvPr id="6" name="TextBox 5">
            <a:extLst>
              <a:ext uri="{FF2B5EF4-FFF2-40B4-BE49-F238E27FC236}">
                <a16:creationId xmlns:a16="http://schemas.microsoft.com/office/drawing/2014/main" id="{B3E152D6-5E82-CEB6-AF1F-3BB16774CFFF}"/>
              </a:ext>
            </a:extLst>
          </p:cNvPr>
          <p:cNvSpPr txBox="1"/>
          <p:nvPr/>
        </p:nvSpPr>
        <p:spPr>
          <a:xfrm>
            <a:off x="945057" y="1789959"/>
            <a:ext cx="990341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Try your best! </a:t>
            </a:r>
          </a:p>
          <a:p>
            <a:pPr marL="285750"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Consider all of your metadata variables – what groups of samples do you have?</a:t>
            </a:r>
          </a:p>
          <a:p>
            <a:pPr marL="742950" lvl="1"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Which are the most important to your scientific question?</a:t>
            </a:r>
          </a:p>
          <a:p>
            <a:pPr marL="742950" lvl="1" indent="-285750">
              <a:buFont typeface="Arial" panose="020B0604020202020204" pitchFamily="34" charset="0"/>
              <a:buChar char="•"/>
            </a:pPr>
            <a:endParaRPr lang="en-US" sz="2400" dirty="0">
              <a:solidFill>
                <a:srgbClr val="17548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rgbClr val="175485"/>
                </a:solidFill>
                <a:latin typeface="Arial" panose="020B0604020202020204" pitchFamily="34" charset="0"/>
                <a:cs typeface="Arial" panose="020B0604020202020204" pitchFamily="34" charset="0"/>
              </a:rPr>
              <a:t>Include 1 sample of each major variable as possible  </a:t>
            </a:r>
          </a:p>
        </p:txBody>
      </p:sp>
      <p:pic>
        <p:nvPicPr>
          <p:cNvPr id="7" name="Picture 2" descr="Universidad de los Andes Online Courses | Coursera">
            <a:extLst>
              <a:ext uri="{FF2B5EF4-FFF2-40B4-BE49-F238E27FC236}">
                <a16:creationId xmlns:a16="http://schemas.microsoft.com/office/drawing/2014/main" id="{6C915E4C-D3FC-30B6-3AB5-A03A91C0A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08" b="25406"/>
          <a:stretch/>
        </p:blipFill>
        <p:spPr bwMode="auto">
          <a:xfrm>
            <a:off x="9792984"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logo&#10;&#10;Description automatically generated">
            <a:extLst>
              <a:ext uri="{FF2B5EF4-FFF2-40B4-BE49-F238E27FC236}">
                <a16:creationId xmlns:a16="http://schemas.microsoft.com/office/drawing/2014/main" id="{F770B40F-19FF-2049-8A59-3DFDCC4C4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482" y="5995038"/>
            <a:ext cx="2682024" cy="76222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85372864-C53C-DFB1-8AD3-D2B0D2EC187F}"/>
              </a:ext>
            </a:extLst>
          </p:cNvPr>
          <p:cNvPicPr>
            <a:picLocks noChangeAspect="1"/>
          </p:cNvPicPr>
          <p:nvPr/>
        </p:nvPicPr>
        <p:blipFill>
          <a:blip r:embed="rId4"/>
          <a:stretch>
            <a:fillRect/>
          </a:stretch>
        </p:blipFill>
        <p:spPr>
          <a:xfrm>
            <a:off x="3059140" y="5944615"/>
            <a:ext cx="2464231" cy="710336"/>
          </a:xfrm>
          <a:prstGeom prst="rect">
            <a:avLst/>
          </a:prstGeom>
        </p:spPr>
      </p:pic>
    </p:spTree>
    <p:extLst>
      <p:ext uri="{BB962C8B-B14F-4D97-AF65-F5344CB8AC3E}">
        <p14:creationId xmlns:p14="http://schemas.microsoft.com/office/powerpoint/2010/main" val="490910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C341DE-B2D8-E958-66A5-E2F8034090AB}"/>
              </a:ext>
            </a:extLst>
          </p:cNvPr>
          <p:cNvSpPr>
            <a:spLocks noGrp="1"/>
          </p:cNvSpPr>
          <p:nvPr>
            <p:ph type="title"/>
          </p:nvPr>
        </p:nvSpPr>
        <p:spPr/>
        <p:txBody>
          <a:bodyPr>
            <a:normAutofit fontScale="90000"/>
          </a:bodyPr>
          <a:lstStyle/>
          <a:p>
            <a:pPr algn="ctr"/>
            <a:r>
              <a:rPr lang="en-US" sz="2800" dirty="0">
                <a:solidFill>
                  <a:srgbClr val="020056"/>
                </a:solidFill>
                <a:latin typeface="Avenir Book" panose="02000503020000020003" pitchFamily="2" charset="0"/>
              </a:rPr>
              <a:t>Optimizing tissue dissociation for high quality single cell suspensions</a:t>
            </a:r>
          </a:p>
        </p:txBody>
      </p:sp>
      <p:sp>
        <p:nvSpPr>
          <p:cNvPr id="11" name="Rounded Rectangle 10">
            <a:extLst>
              <a:ext uri="{FF2B5EF4-FFF2-40B4-BE49-F238E27FC236}">
                <a16:creationId xmlns:a16="http://schemas.microsoft.com/office/drawing/2014/main" id="{CCFD72D3-A2CB-7E3E-DB2C-94153AA994AE}"/>
              </a:ext>
            </a:extLst>
          </p:cNvPr>
          <p:cNvSpPr/>
          <p:nvPr/>
        </p:nvSpPr>
        <p:spPr>
          <a:xfrm>
            <a:off x="1038420" y="1675110"/>
            <a:ext cx="2667000" cy="13715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panose="020B0604020202020204" pitchFamily="34" charset="0"/>
                <a:cs typeface="Arial" panose="020B0604020202020204" pitchFamily="34" charset="0"/>
              </a:rPr>
              <a:t>Choosing the appropriate dissociation method</a:t>
            </a:r>
          </a:p>
        </p:txBody>
      </p:sp>
      <p:sp>
        <p:nvSpPr>
          <p:cNvPr id="12" name="Rounded Rectangle 11">
            <a:extLst>
              <a:ext uri="{FF2B5EF4-FFF2-40B4-BE49-F238E27FC236}">
                <a16:creationId xmlns:a16="http://schemas.microsoft.com/office/drawing/2014/main" id="{8B7533C1-9000-2E2F-C519-4BDCD2676FAC}"/>
              </a:ext>
            </a:extLst>
          </p:cNvPr>
          <p:cNvSpPr/>
          <p:nvPr/>
        </p:nvSpPr>
        <p:spPr>
          <a:xfrm>
            <a:off x="4718206" y="1695513"/>
            <a:ext cx="2667000" cy="13715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panose="020B0604020202020204" pitchFamily="34" charset="0"/>
                <a:cs typeface="Arial" panose="020B0604020202020204" pitchFamily="34" charset="0"/>
              </a:rPr>
              <a:t>Timing of the dissociation</a:t>
            </a:r>
          </a:p>
        </p:txBody>
      </p:sp>
      <p:sp>
        <p:nvSpPr>
          <p:cNvPr id="13" name="Rounded Rectangle 12">
            <a:extLst>
              <a:ext uri="{FF2B5EF4-FFF2-40B4-BE49-F238E27FC236}">
                <a16:creationId xmlns:a16="http://schemas.microsoft.com/office/drawing/2014/main" id="{C4568431-B853-90C6-05E7-2BB4272AD151}"/>
              </a:ext>
            </a:extLst>
          </p:cNvPr>
          <p:cNvSpPr/>
          <p:nvPr/>
        </p:nvSpPr>
        <p:spPr>
          <a:xfrm>
            <a:off x="8638980" y="1700676"/>
            <a:ext cx="2667000" cy="1371598"/>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panose="020B0604020202020204" pitchFamily="34" charset="0"/>
                <a:cs typeface="Arial" panose="020B0604020202020204" pitchFamily="34" charset="0"/>
              </a:rPr>
              <a:t>Temperature and incubation time</a:t>
            </a:r>
          </a:p>
        </p:txBody>
      </p:sp>
      <p:sp>
        <p:nvSpPr>
          <p:cNvPr id="14" name="Rounded Rectangle 13">
            <a:extLst>
              <a:ext uri="{FF2B5EF4-FFF2-40B4-BE49-F238E27FC236}">
                <a16:creationId xmlns:a16="http://schemas.microsoft.com/office/drawing/2014/main" id="{D2743AA9-B8D2-1D4E-793B-1ECD73B7CEE6}"/>
              </a:ext>
            </a:extLst>
          </p:cNvPr>
          <p:cNvSpPr/>
          <p:nvPr/>
        </p:nvSpPr>
        <p:spPr>
          <a:xfrm>
            <a:off x="2853454" y="4112668"/>
            <a:ext cx="2667000" cy="1371598"/>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panose="020B0604020202020204" pitchFamily="34" charset="0"/>
                <a:cs typeface="Arial" panose="020B0604020202020204" pitchFamily="34" charset="0"/>
              </a:rPr>
              <a:t>Enzyme concentration</a:t>
            </a:r>
          </a:p>
        </p:txBody>
      </p:sp>
      <p:sp>
        <p:nvSpPr>
          <p:cNvPr id="15" name="Rounded Rectangle 14">
            <a:extLst>
              <a:ext uri="{FF2B5EF4-FFF2-40B4-BE49-F238E27FC236}">
                <a16:creationId xmlns:a16="http://schemas.microsoft.com/office/drawing/2014/main" id="{7464ADC4-99F6-862E-F0F6-5281E20ADDB5}"/>
              </a:ext>
            </a:extLst>
          </p:cNvPr>
          <p:cNvSpPr/>
          <p:nvPr/>
        </p:nvSpPr>
        <p:spPr>
          <a:xfrm>
            <a:off x="6823948" y="4148265"/>
            <a:ext cx="2667000" cy="137159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panose="020B0604020202020204" pitchFamily="34" charset="0"/>
                <a:cs typeface="Arial" panose="020B0604020202020204" pitchFamily="34" charset="0"/>
              </a:rPr>
              <a:t>Gentle handling</a:t>
            </a:r>
          </a:p>
        </p:txBody>
      </p:sp>
      <p:pic>
        <p:nvPicPr>
          <p:cNvPr id="6" name="Picture 2" descr="Universidad de los Andes Online Courses | Coursera">
            <a:extLst>
              <a:ext uri="{FF2B5EF4-FFF2-40B4-BE49-F238E27FC236}">
                <a16:creationId xmlns:a16="http://schemas.microsoft.com/office/drawing/2014/main" id="{F3C8AFFC-734B-16F6-A66D-3FDFC92EF1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08" b="25406"/>
          <a:stretch/>
        </p:blipFill>
        <p:spPr bwMode="auto">
          <a:xfrm>
            <a:off x="9765775" y="5913619"/>
            <a:ext cx="1816625" cy="944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logo&#10;&#10;Description automatically generated">
            <a:extLst>
              <a:ext uri="{FF2B5EF4-FFF2-40B4-BE49-F238E27FC236}">
                <a16:creationId xmlns:a16="http://schemas.microsoft.com/office/drawing/2014/main" id="{432AD5BF-D1A7-0F14-8E85-CCE0C8D6C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273" y="5995038"/>
            <a:ext cx="2682024" cy="762223"/>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61C5C93C-FB30-5246-5DCE-9264D02D75B2}"/>
              </a:ext>
            </a:extLst>
          </p:cNvPr>
          <p:cNvPicPr>
            <a:picLocks noChangeAspect="1"/>
          </p:cNvPicPr>
          <p:nvPr/>
        </p:nvPicPr>
        <p:blipFill>
          <a:blip r:embed="rId5"/>
          <a:stretch>
            <a:fillRect/>
          </a:stretch>
        </p:blipFill>
        <p:spPr>
          <a:xfrm>
            <a:off x="3031931" y="5944615"/>
            <a:ext cx="2464231" cy="710336"/>
          </a:xfrm>
          <a:prstGeom prst="rect">
            <a:avLst/>
          </a:prstGeom>
        </p:spPr>
      </p:pic>
    </p:spTree>
    <p:extLst>
      <p:ext uri="{BB962C8B-B14F-4D97-AF65-F5344CB8AC3E}">
        <p14:creationId xmlns:p14="http://schemas.microsoft.com/office/powerpoint/2010/main" val="27888516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diagram&#10;&#10;Description automatically generated">
            <a:extLst>
              <a:ext uri="{FF2B5EF4-FFF2-40B4-BE49-F238E27FC236}">
                <a16:creationId xmlns:a16="http://schemas.microsoft.com/office/drawing/2014/main" id="{B59E5507-09FA-C1D0-B89C-A514F32E1E56}"/>
              </a:ext>
            </a:extLst>
          </p:cNvPr>
          <p:cNvPicPr>
            <a:picLocks noChangeAspect="1"/>
          </p:cNvPicPr>
          <p:nvPr/>
        </p:nvPicPr>
        <p:blipFill>
          <a:blip r:embed="rId3"/>
          <a:stretch>
            <a:fillRect/>
          </a:stretch>
        </p:blipFill>
        <p:spPr>
          <a:xfrm>
            <a:off x="6528669" y="914401"/>
            <a:ext cx="5663331" cy="5663331"/>
          </a:xfrm>
          <a:prstGeom prst="rect">
            <a:avLst/>
          </a:prstGeom>
        </p:spPr>
      </p:pic>
      <p:pic>
        <p:nvPicPr>
          <p:cNvPr id="6" name="Picture 5" descr="Diagram&#10;&#10;Description automatically generated">
            <a:extLst>
              <a:ext uri="{FF2B5EF4-FFF2-40B4-BE49-F238E27FC236}">
                <a16:creationId xmlns:a16="http://schemas.microsoft.com/office/drawing/2014/main" id="{48866AD6-BA60-7FBC-F01B-05E33A052680}"/>
              </a:ext>
            </a:extLst>
          </p:cNvPr>
          <p:cNvPicPr>
            <a:picLocks noChangeAspect="1"/>
          </p:cNvPicPr>
          <p:nvPr/>
        </p:nvPicPr>
        <p:blipFill>
          <a:blip r:embed="rId4"/>
          <a:stretch>
            <a:fillRect/>
          </a:stretch>
        </p:blipFill>
        <p:spPr>
          <a:xfrm>
            <a:off x="114366" y="1268860"/>
            <a:ext cx="5981634" cy="4320280"/>
          </a:xfrm>
          <a:prstGeom prst="rect">
            <a:avLst/>
          </a:prstGeom>
        </p:spPr>
      </p:pic>
      <p:sp>
        <p:nvSpPr>
          <p:cNvPr id="7" name="Title 2">
            <a:extLst>
              <a:ext uri="{FF2B5EF4-FFF2-40B4-BE49-F238E27FC236}">
                <a16:creationId xmlns:a16="http://schemas.microsoft.com/office/drawing/2014/main" id="{FE1C0090-AB33-8332-8AC5-25F92903144D}"/>
              </a:ext>
            </a:extLst>
          </p:cNvPr>
          <p:cNvSpPr txBox="1">
            <a:spLocks/>
          </p:cNvSpPr>
          <p:nvPr/>
        </p:nvSpPr>
        <p:spPr>
          <a:xfrm>
            <a:off x="2835294" y="6210843"/>
            <a:ext cx="8373175" cy="7337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67"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strike="noStrike" spc="-1" dirty="0">
                <a:solidFill>
                  <a:srgbClr val="0054A6"/>
                </a:solidFill>
                <a:latin typeface="Arial"/>
              </a:rPr>
              <a:t>Cytometry Pt A, Volume: 95, Issue: 2, Pages: 219-226, First published: 06 December 2018, DOI: (10.1002/cyto.a.23690) </a:t>
            </a:r>
            <a:endParaRPr lang="en-US" sz="1100" b="0" strike="noStrike" spc="-1" dirty="0">
              <a:solidFill>
                <a:srgbClr val="000000"/>
              </a:solidFill>
              <a:latin typeface="Arial"/>
            </a:endParaRPr>
          </a:p>
        </p:txBody>
      </p:sp>
      <p:sp>
        <p:nvSpPr>
          <p:cNvPr id="8" name="Google Shape;446;p29">
            <a:extLst>
              <a:ext uri="{FF2B5EF4-FFF2-40B4-BE49-F238E27FC236}">
                <a16:creationId xmlns:a16="http://schemas.microsoft.com/office/drawing/2014/main" id="{74FB2CF6-96CB-0E0C-EAF1-4F17D5CEEDF4}"/>
              </a:ext>
            </a:extLst>
          </p:cNvPr>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Unique tissues require unique methods for dissociation</a:t>
            </a:r>
            <a:endParaRPr dirty="0">
              <a:solidFill>
                <a:srgbClr val="020056"/>
              </a:solidFill>
            </a:endParaRPr>
          </a:p>
        </p:txBody>
      </p:sp>
    </p:spTree>
    <p:extLst>
      <p:ext uri="{BB962C8B-B14F-4D97-AF65-F5344CB8AC3E}">
        <p14:creationId xmlns:p14="http://schemas.microsoft.com/office/powerpoint/2010/main" val="28691375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32622</TotalTime>
  <Words>3206</Words>
  <Application>Microsoft Macintosh PowerPoint</Application>
  <PresentationFormat>Widescreen</PresentationFormat>
  <Paragraphs>336</Paragraphs>
  <Slides>53</Slides>
  <Notes>26</Notes>
  <HiddenSlides>19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Avenir</vt:lpstr>
      <vt:lpstr>Avenir Book</vt:lpstr>
      <vt:lpstr>Calibre</vt:lpstr>
      <vt:lpstr>Calibri</vt:lpstr>
      <vt:lpstr>Calibri Light</vt:lpstr>
      <vt:lpstr>Cambria</vt:lpstr>
      <vt:lpstr>Helvetica</vt:lpstr>
      <vt:lpstr>IBM Plex Sans</vt:lpstr>
      <vt:lpstr>Söhne</vt:lpstr>
      <vt:lpstr>Wingdings</vt:lpstr>
      <vt:lpstr>Office Theme</vt:lpstr>
      <vt:lpstr>2024 Single Cell Workship Colombia: Introduction to Single-Cell RNA-Seq Experimental Methods </vt:lpstr>
      <vt:lpstr>PowerPoint Presentation</vt:lpstr>
      <vt:lpstr>PowerPoint Presentation</vt:lpstr>
      <vt:lpstr>Considerations For Single-Cell RNA-Seq</vt:lpstr>
      <vt:lpstr>What is batch correction?</vt:lpstr>
      <vt:lpstr>PowerPoint Presentation</vt:lpstr>
      <vt:lpstr>PowerPoint Presentation</vt:lpstr>
      <vt:lpstr>Optimizing tissue dissociation for high quality single cell suspensions</vt:lpstr>
      <vt:lpstr>PowerPoint Presentation</vt:lpstr>
      <vt:lpstr>PowerPoint Presentation</vt:lpstr>
      <vt:lpstr>PowerPoint Presentation</vt:lpstr>
      <vt:lpstr>PowerPoint Presentation</vt:lpstr>
      <vt:lpstr>PowerPoint Presentation</vt:lpstr>
      <vt:lpstr>Chromium Fixed RNA Profiling –Overview  </vt:lpstr>
      <vt:lpstr>Chromium Fixed RNA Profiling–Probe Hybridization  </vt:lpstr>
      <vt:lpstr>Chromium Fixed RNA Profiling Chemistry </vt:lpstr>
      <vt:lpstr>Chromium Fixed RNA Profiling–Cell Loading</vt:lpstr>
      <vt:lpstr>Determine the number of cells we want to load</vt:lpstr>
      <vt:lpstr>PowerPoint Presentation</vt:lpstr>
      <vt:lpstr>PowerPoint Presentation</vt:lpstr>
      <vt:lpstr>PowerPoint Presentation</vt:lpstr>
      <vt:lpstr>Add 36.6 µL of master mix + water before adding cells</vt:lpstr>
      <vt:lpstr>Add 70 µL of sample to chip</vt:lpstr>
      <vt:lpstr>Add 50 µL of gel beads to the chip</vt:lpstr>
      <vt:lpstr>Add 45 µL of partitioning oil to the chip</vt:lpstr>
      <vt:lpstr>Cell Loading – 10x </vt:lpstr>
      <vt:lpstr>CAREFULLY add the gasket cover</vt:lpstr>
      <vt:lpstr>Remove the GEMs from the chip</vt:lpstr>
      <vt:lpstr>Breaking the GEMs</vt:lpstr>
      <vt:lpstr>PowerPoint Presentation</vt:lpstr>
      <vt:lpstr>Remove the GEMs from the chip</vt:lpstr>
      <vt:lpstr>PowerPoint Presentation</vt:lpstr>
      <vt:lpstr>DNA Cleanup</vt:lpstr>
      <vt:lpstr>Double sided SPRI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Sequencing Considerations</vt:lpstr>
      <vt:lpstr>PowerPoint Presentation</vt:lpstr>
      <vt:lpstr>Sequencing</vt:lpstr>
      <vt:lpstr>Loading the Illumina NextSeq 500/550 Sequencer</vt:lpstr>
      <vt:lpstr>NextSeq 500/550</vt:lpstr>
      <vt:lpstr>Nonpatterned flow cells can lead to greater data loss due to over-clustering</vt:lpstr>
      <vt:lpstr>PowerPoint Presentation</vt:lpstr>
      <vt:lpstr>PowerPoint Presentation</vt:lpstr>
      <vt:lpstr>PowerPoint Presentation</vt:lpstr>
      <vt:lpstr>Loading the NextSeq 2000</vt:lpstr>
      <vt:lpstr>Loading the NextSeq 2000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Tissue Dissociation for Single Cell RNA sequencing</dc:title>
  <dc:creator>Sarah Ingabire</dc:creator>
  <cp:lastModifiedBy>Sarah Lynne Quinn</cp:lastModifiedBy>
  <cp:revision>50</cp:revision>
  <dcterms:created xsi:type="dcterms:W3CDTF">2023-02-28T22:59:24Z</dcterms:created>
  <dcterms:modified xsi:type="dcterms:W3CDTF">2024-08-02T19:04:29Z</dcterms:modified>
</cp:coreProperties>
</file>